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81" r:id="rId1"/>
    <p:sldMasterId id="2147483699" r:id="rId2"/>
  </p:sldMasterIdLst>
  <p:notesMasterIdLst>
    <p:notesMasterId r:id="rId12"/>
  </p:notesMasterIdLst>
  <p:handoutMasterIdLst>
    <p:handoutMasterId r:id="rId13"/>
  </p:handoutMasterIdLst>
  <p:sldIdLst>
    <p:sldId id="441" r:id="rId3"/>
    <p:sldId id="823" r:id="rId4"/>
    <p:sldId id="741" r:id="rId5"/>
    <p:sldId id="815" r:id="rId6"/>
    <p:sldId id="819" r:id="rId7"/>
    <p:sldId id="818" r:id="rId8"/>
    <p:sldId id="816" r:id="rId9"/>
    <p:sldId id="820" r:id="rId10"/>
    <p:sldId id="821" r:id="rId11"/>
  </p:sldIdLst>
  <p:sldSz cx="9144000" cy="6858000" type="screen4x3"/>
  <p:notesSz cx="6954838" cy="9240838"/>
  <p:defaultTextStyle>
    <a:defPPr>
      <a:defRPr lang="en-US"/>
    </a:defPPr>
    <a:lvl1pPr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0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8C09"/>
    <a:srgbClr val="33CCFF"/>
    <a:srgbClr val="FF5050"/>
    <a:srgbClr val="3399FF"/>
    <a:srgbClr val="4ABBD6"/>
    <a:srgbClr val="2792AB"/>
    <a:srgbClr val="C999D1"/>
    <a:srgbClr val="0066CC"/>
    <a:srgbClr val="00CC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567" autoAdjust="0"/>
    <p:restoredTop sz="73381" autoAdjust="0"/>
  </p:normalViewPr>
  <p:slideViewPr>
    <p:cSldViewPr>
      <p:cViewPr varScale="1">
        <p:scale>
          <a:sx n="75" d="100"/>
          <a:sy n="75" d="100"/>
        </p:scale>
        <p:origin x="-66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744"/>
    </p:cViewPr>
  </p:sorterViewPr>
  <p:notesViewPr>
    <p:cSldViewPr>
      <p:cViewPr varScale="1">
        <p:scale>
          <a:sx n="78" d="100"/>
          <a:sy n="78" d="100"/>
        </p:scale>
        <p:origin x="-1980" y="-102"/>
      </p:cViewPr>
      <p:guideLst>
        <p:guide orient="horz" pos="2911"/>
        <p:guide pos="219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301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1" tIns="46271" rIns="92541" bIns="46271" numCol="1" anchor="t" anchorCtr="0" compatLnSpc="1">
            <a:prstTxWarp prst="textNoShape">
              <a:avLst/>
            </a:prstTxWarp>
          </a:bodyPr>
          <a:lstStyle>
            <a:lvl1pPr defTabSz="925982" eaLnBrk="0" hangingPunct="0">
              <a:defRPr sz="1200">
                <a:latin typeface="Arial" charset="0"/>
                <a:ea typeface="+mn-ea"/>
              </a:defRPr>
            </a:lvl1pPr>
          </a:lstStyle>
          <a:p>
            <a:pPr>
              <a:defRPr/>
            </a:pPr>
            <a:endParaRPr lang="en-US" altLang="en-US"/>
          </a:p>
        </p:txBody>
      </p:sp>
      <p:sp>
        <p:nvSpPr>
          <p:cNvPr id="74755" name="Rectangle 3"/>
          <p:cNvSpPr>
            <a:spLocks noGrp="1" noChangeArrowheads="1"/>
          </p:cNvSpPr>
          <p:nvPr>
            <p:ph type="dt" sz="quarter" idx="1"/>
          </p:nvPr>
        </p:nvSpPr>
        <p:spPr bwMode="auto">
          <a:xfrm>
            <a:off x="3941763" y="0"/>
            <a:ext cx="301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1" tIns="46271" rIns="92541" bIns="46271" numCol="1" anchor="t" anchorCtr="0" compatLnSpc="1">
            <a:prstTxWarp prst="textNoShape">
              <a:avLst/>
            </a:prstTxWarp>
          </a:bodyPr>
          <a:lstStyle>
            <a:lvl1pPr algn="r" defTabSz="925982" eaLnBrk="0" hangingPunct="0">
              <a:defRPr sz="1200">
                <a:latin typeface="Arial" charset="0"/>
                <a:ea typeface="+mn-ea"/>
              </a:defRPr>
            </a:lvl1pPr>
          </a:lstStyle>
          <a:p>
            <a:pPr>
              <a:defRPr/>
            </a:pPr>
            <a:endParaRPr lang="en-US" altLang="en-US"/>
          </a:p>
        </p:txBody>
      </p:sp>
      <p:sp>
        <p:nvSpPr>
          <p:cNvPr id="74756" name="Rectangle 4"/>
          <p:cNvSpPr>
            <a:spLocks noGrp="1" noChangeArrowheads="1"/>
          </p:cNvSpPr>
          <p:nvPr>
            <p:ph type="ftr" sz="quarter" idx="2"/>
          </p:nvPr>
        </p:nvSpPr>
        <p:spPr bwMode="auto">
          <a:xfrm>
            <a:off x="0" y="8778875"/>
            <a:ext cx="301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1" tIns="46271" rIns="92541" bIns="46271" numCol="1" anchor="b" anchorCtr="0" compatLnSpc="1">
            <a:prstTxWarp prst="textNoShape">
              <a:avLst/>
            </a:prstTxWarp>
          </a:bodyPr>
          <a:lstStyle>
            <a:lvl1pPr defTabSz="925982" eaLnBrk="0" hangingPunct="0">
              <a:defRPr sz="1200">
                <a:latin typeface="Arial" charset="0"/>
                <a:ea typeface="+mn-ea"/>
              </a:defRPr>
            </a:lvl1pPr>
          </a:lstStyle>
          <a:p>
            <a:pPr>
              <a:defRPr/>
            </a:pPr>
            <a:endParaRPr lang="en-US" altLang="en-US"/>
          </a:p>
        </p:txBody>
      </p:sp>
      <p:sp>
        <p:nvSpPr>
          <p:cNvPr id="74757" name="Rectangle 5"/>
          <p:cNvSpPr>
            <a:spLocks noGrp="1" noChangeArrowheads="1"/>
          </p:cNvSpPr>
          <p:nvPr>
            <p:ph type="sldNum" sz="quarter" idx="3"/>
          </p:nvPr>
        </p:nvSpPr>
        <p:spPr bwMode="auto">
          <a:xfrm>
            <a:off x="3941763" y="8778875"/>
            <a:ext cx="301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1" tIns="46271" rIns="92541" bIns="46271" numCol="1" anchor="b" anchorCtr="0" compatLnSpc="1">
            <a:prstTxWarp prst="textNoShape">
              <a:avLst/>
            </a:prstTxWarp>
          </a:bodyPr>
          <a:lstStyle>
            <a:lvl1pPr algn="r" defTabSz="925513" eaLnBrk="0" hangingPunct="0">
              <a:defRPr sz="1200"/>
            </a:lvl1pPr>
          </a:lstStyle>
          <a:p>
            <a:pPr>
              <a:defRPr/>
            </a:pPr>
            <a:fld id="{F1F3D327-ACD9-4C17-A3A8-99A666994DFC}" type="slidenum">
              <a:rPr lang="en-US" altLang="en-US"/>
              <a:pPr>
                <a:defRPr/>
              </a:pPr>
              <a:t>‹#›</a:t>
            </a:fld>
            <a:endParaRPr lang="en-US" altLang="en-US"/>
          </a:p>
        </p:txBody>
      </p:sp>
    </p:spTree>
    <p:extLst>
      <p:ext uri="{BB962C8B-B14F-4D97-AF65-F5344CB8AC3E}">
        <p14:creationId xmlns:p14="http://schemas.microsoft.com/office/powerpoint/2010/main" val="3646643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1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1" tIns="46271" rIns="92541" bIns="46271" numCol="1" anchor="t" anchorCtr="0" compatLnSpc="1">
            <a:prstTxWarp prst="textNoShape">
              <a:avLst/>
            </a:prstTxWarp>
          </a:bodyPr>
          <a:lstStyle>
            <a:lvl1pPr defTabSz="925982" eaLnBrk="0" hangingPunct="0">
              <a:defRPr sz="1200">
                <a:latin typeface="Arial" charset="0"/>
                <a:ea typeface="+mn-ea"/>
              </a:defRPr>
            </a:lvl1pPr>
          </a:lstStyle>
          <a:p>
            <a:pPr>
              <a:defRPr/>
            </a:pPr>
            <a:endParaRPr lang="en-US" altLang="en-US"/>
          </a:p>
        </p:txBody>
      </p:sp>
      <p:sp>
        <p:nvSpPr>
          <p:cNvPr id="7171" name="Rectangle 3"/>
          <p:cNvSpPr>
            <a:spLocks noGrp="1" noChangeArrowheads="1"/>
          </p:cNvSpPr>
          <p:nvPr>
            <p:ph type="dt" idx="1"/>
          </p:nvPr>
        </p:nvSpPr>
        <p:spPr bwMode="auto">
          <a:xfrm>
            <a:off x="3941763" y="0"/>
            <a:ext cx="301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1" tIns="46271" rIns="92541" bIns="46271" numCol="1" anchor="t" anchorCtr="0" compatLnSpc="1">
            <a:prstTxWarp prst="textNoShape">
              <a:avLst/>
            </a:prstTxWarp>
          </a:bodyPr>
          <a:lstStyle>
            <a:lvl1pPr algn="r" defTabSz="925982" eaLnBrk="0" hangingPunct="0">
              <a:defRPr sz="1200">
                <a:latin typeface="Arial" charset="0"/>
                <a:ea typeface="+mn-ea"/>
              </a:defRPr>
            </a:lvl1pPr>
          </a:lstStyle>
          <a:p>
            <a:pPr>
              <a:defRPr/>
            </a:pPr>
            <a:endParaRPr lang="en-US" altLang="en-US"/>
          </a:p>
        </p:txBody>
      </p:sp>
      <p:sp>
        <p:nvSpPr>
          <p:cNvPr id="114692" name="Rectangle 4"/>
          <p:cNvSpPr>
            <a:spLocks noGrp="1" noRot="1" noChangeAspect="1" noChangeArrowheads="1" noTextEdit="1"/>
          </p:cNvSpPr>
          <p:nvPr>
            <p:ph type="sldImg" idx="2"/>
          </p:nvPr>
        </p:nvSpPr>
        <p:spPr bwMode="auto">
          <a:xfrm>
            <a:off x="1168400" y="693738"/>
            <a:ext cx="4619625" cy="34655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28688" y="4389438"/>
            <a:ext cx="5097462" cy="415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1" tIns="46271" rIns="92541" bIns="46271"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7174" name="Rectangle 6"/>
          <p:cNvSpPr>
            <a:spLocks noGrp="1" noChangeArrowheads="1"/>
          </p:cNvSpPr>
          <p:nvPr>
            <p:ph type="ftr" sz="quarter" idx="4"/>
          </p:nvPr>
        </p:nvSpPr>
        <p:spPr bwMode="auto">
          <a:xfrm>
            <a:off x="0" y="8778875"/>
            <a:ext cx="301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1" tIns="46271" rIns="92541" bIns="46271" numCol="1" anchor="b" anchorCtr="0" compatLnSpc="1">
            <a:prstTxWarp prst="textNoShape">
              <a:avLst/>
            </a:prstTxWarp>
          </a:bodyPr>
          <a:lstStyle>
            <a:lvl1pPr defTabSz="925982" eaLnBrk="0" hangingPunct="0">
              <a:defRPr sz="1200">
                <a:latin typeface="Arial" charset="0"/>
                <a:ea typeface="+mn-ea"/>
              </a:defRPr>
            </a:lvl1pPr>
          </a:lstStyle>
          <a:p>
            <a:pPr>
              <a:defRPr/>
            </a:pPr>
            <a:endParaRPr lang="en-US" altLang="en-US"/>
          </a:p>
        </p:txBody>
      </p:sp>
      <p:sp>
        <p:nvSpPr>
          <p:cNvPr id="7175" name="Rectangle 7"/>
          <p:cNvSpPr>
            <a:spLocks noGrp="1" noChangeArrowheads="1"/>
          </p:cNvSpPr>
          <p:nvPr>
            <p:ph type="sldNum" sz="quarter" idx="5"/>
          </p:nvPr>
        </p:nvSpPr>
        <p:spPr bwMode="auto">
          <a:xfrm>
            <a:off x="3941763" y="8778875"/>
            <a:ext cx="3013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1" tIns="46271" rIns="92541" bIns="46271" numCol="1" anchor="b" anchorCtr="0" compatLnSpc="1">
            <a:prstTxWarp prst="textNoShape">
              <a:avLst/>
            </a:prstTxWarp>
          </a:bodyPr>
          <a:lstStyle>
            <a:lvl1pPr algn="r" defTabSz="925513" eaLnBrk="0" hangingPunct="0">
              <a:defRPr sz="1200"/>
            </a:lvl1pPr>
          </a:lstStyle>
          <a:p>
            <a:pPr>
              <a:defRPr/>
            </a:pPr>
            <a:fld id="{4799E76C-B904-4607-8320-2EEE8F951883}" type="slidenum">
              <a:rPr lang="en-US" altLang="en-US"/>
              <a:pPr>
                <a:defRPr/>
              </a:pPr>
              <a:t>‹#›</a:t>
            </a:fld>
            <a:endParaRPr lang="en-US" altLang="en-US"/>
          </a:p>
        </p:txBody>
      </p:sp>
    </p:spTree>
    <p:extLst>
      <p:ext uri="{BB962C8B-B14F-4D97-AF65-F5344CB8AC3E}">
        <p14:creationId xmlns:p14="http://schemas.microsoft.com/office/powerpoint/2010/main" val="39485630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115716" name="Slide Number Placeholder 3"/>
          <p:cNvSpPr>
            <a:spLocks noGrp="1"/>
          </p:cNvSpPr>
          <p:nvPr>
            <p:ph type="sldNum" sz="quarter" idx="5"/>
          </p:nvPr>
        </p:nvSpPr>
        <p:spPr>
          <a:noFill/>
        </p:spPr>
        <p:txBody>
          <a:bodyPr/>
          <a:lstStyle>
            <a:lvl1pPr defTabSz="925513" eaLnBrk="0" hangingPunct="0">
              <a:spcBef>
                <a:spcPct val="30000"/>
              </a:spcBef>
              <a:defRPr sz="1200">
                <a:solidFill>
                  <a:schemeClr val="tx1"/>
                </a:solidFill>
                <a:latin typeface="Arial" pitchFamily="34" charset="0"/>
                <a:ea typeface="ＭＳ Ｐゴシック" pitchFamily="34" charset="-128"/>
              </a:defRPr>
            </a:lvl1pPr>
            <a:lvl2pPr marL="742950" indent="-285750" defTabSz="925513" eaLnBrk="0" hangingPunct="0">
              <a:spcBef>
                <a:spcPct val="30000"/>
              </a:spcBef>
              <a:defRPr sz="1200">
                <a:solidFill>
                  <a:schemeClr val="tx1"/>
                </a:solidFill>
                <a:latin typeface="Arial" pitchFamily="34" charset="0"/>
                <a:ea typeface="ＭＳ Ｐゴシック" pitchFamily="34" charset="-128"/>
              </a:defRPr>
            </a:lvl2pPr>
            <a:lvl3pPr marL="1143000" indent="-228600" defTabSz="925513" eaLnBrk="0" hangingPunct="0">
              <a:spcBef>
                <a:spcPct val="30000"/>
              </a:spcBef>
              <a:defRPr sz="1200">
                <a:solidFill>
                  <a:schemeClr val="tx1"/>
                </a:solidFill>
                <a:latin typeface="Arial" pitchFamily="34" charset="0"/>
                <a:ea typeface="ＭＳ Ｐゴシック" pitchFamily="34" charset="-128"/>
              </a:defRPr>
            </a:lvl3pPr>
            <a:lvl4pPr marL="1600200" indent="-228600" defTabSz="925513" eaLnBrk="0" hangingPunct="0">
              <a:spcBef>
                <a:spcPct val="30000"/>
              </a:spcBef>
              <a:defRPr sz="1200">
                <a:solidFill>
                  <a:schemeClr val="tx1"/>
                </a:solidFill>
                <a:latin typeface="Arial" pitchFamily="34" charset="0"/>
                <a:ea typeface="ＭＳ Ｐゴシック" pitchFamily="34" charset="-128"/>
              </a:defRPr>
            </a:lvl4pPr>
            <a:lvl5pPr marL="2057400" indent="-228600" defTabSz="925513" eaLnBrk="0" hangingPunct="0">
              <a:spcBef>
                <a:spcPct val="30000"/>
              </a:spcBef>
              <a:defRPr sz="1200">
                <a:solidFill>
                  <a:schemeClr val="tx1"/>
                </a:solidFill>
                <a:latin typeface="Arial" pitchFamily="34" charset="0"/>
                <a:ea typeface="ＭＳ Ｐゴシック" pitchFamily="34" charset="-128"/>
              </a:defRPr>
            </a:lvl5pPr>
            <a:lvl6pPr marL="2514600" indent="-228600" defTabSz="925513"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25513"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25513"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25513"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45024145-662B-4B15-9B4B-664729D0F89F}" type="slidenum">
              <a:rPr lang="en-US" altLang="en-US" smtClean="0">
                <a:solidFill>
                  <a:srgbClr val="000000"/>
                </a:solidFill>
              </a:rPr>
              <a:pPr>
                <a:spcBef>
                  <a:spcPct val="0"/>
                </a:spcBef>
              </a:pPr>
              <a:t>1</a:t>
            </a:fld>
            <a:endParaRPr lang="en-US"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pitchFamily="34" charset="-128"/>
                <a:cs typeface="+mn-cs"/>
              </a:rPr>
              <a:t>More and more state Medicaid agencies and commercial insurance companies, as well as Bright Futures and other professional policies, are recommending systematic developmental screening.  Like many innovations in practice settings, this is easier said than done.  We have put together some tips to help you get an effective screening program set up in your practice.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are 5 parts in this </a:t>
            </a:r>
            <a:r>
              <a:rPr lang="en-US" dirty="0" err="1" smtClean="0"/>
              <a:t>powerpoint</a:t>
            </a:r>
            <a:r>
              <a:rPr lang="en-US" dirty="0" smtClean="0"/>
              <a:t> series. This first presentation</a:t>
            </a:r>
            <a:r>
              <a:rPr lang="en-US" baseline="0" dirty="0" smtClean="0"/>
              <a:t> will focus on what a screening plan is and why you might want to create one. Part 2 talks about defining your screening population. Part 3 talks about building your screening infrastructure. Part 4 covers assigning roles and training staff, and part 5 focuses on planning out how you will follow up on screening results. All the other presentations in this series are available on our website, www.theswyc.org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799E76C-B904-4607-8320-2EEE8F951883}" type="slidenum">
              <a:rPr lang="en-US" altLang="en-US" smtClean="0"/>
              <a:pPr>
                <a:defRPr/>
              </a:pPr>
              <a:t>2</a:t>
            </a:fld>
            <a:endParaRPr lang="en-US" altLang="en-US"/>
          </a:p>
        </p:txBody>
      </p:sp>
    </p:spTree>
    <p:extLst>
      <p:ext uri="{BB962C8B-B14F-4D97-AF65-F5344CB8AC3E}">
        <p14:creationId xmlns:p14="http://schemas.microsoft.com/office/powerpoint/2010/main" val="72362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 screening</a:t>
            </a:r>
            <a:r>
              <a:rPr lang="en-US" baseline="0" dirty="0" smtClean="0"/>
              <a:t> plan is a practical guide to how screening will work at your practice- which children will be screened, how staff will be trained and responsibilities divided, and what you will do with the results. A good screening plan charts the entire screening process from start to finish, drilling down to the nitty-gritty details of how screening will look on the ground.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Thinking through a screening plan at the outset of your use of the SWYC will prevent common pitfalls that can undercut your success- confusion over why you are screening and what procedures to follow, muddied ideas about who is responsible for what parts of the process, and misinformation about the appropriate way to follow through on a positive screen.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799E76C-B904-4607-8320-2EEE8F951883}" type="slidenum">
              <a:rPr lang="en-US" altLang="en-US" smtClean="0"/>
              <a:pPr>
                <a:defRPr/>
              </a:pPr>
              <a:t>3</a:t>
            </a:fld>
            <a:endParaRPr lang="en-US" altLang="en-US"/>
          </a:p>
        </p:txBody>
      </p:sp>
    </p:spTree>
    <p:extLst>
      <p:ext uri="{BB962C8B-B14F-4D97-AF65-F5344CB8AC3E}">
        <p14:creationId xmlns:p14="http://schemas.microsoft.com/office/powerpoint/2010/main" val="7236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screening plan is critical to ensuring that you have buy-in from everyone on the staff. For some people, starting to use the SWYC may feel like an easy no-brainer. For others, it might feel dauntingly burdensome. Reasonable people may disagree about what screening instrument is best for your practice and how the costs of implementing a screening program, balance with the benefits. </a:t>
            </a:r>
          </a:p>
          <a:p>
            <a:endParaRPr lang="en-US" baseline="0" dirty="0" smtClean="0"/>
          </a:p>
          <a:p>
            <a:r>
              <a:rPr lang="en-US" baseline="0" dirty="0" smtClean="0"/>
              <a:t>It is important to consider up front how you will respond to common questions from staff. “How will this affect our workload? Why is this worth doing? Will this be good for our patients? If I have a problem with our new screening process, who am I supposed to address it with?”</a:t>
            </a:r>
            <a:endParaRPr lang="en-US" dirty="0"/>
          </a:p>
        </p:txBody>
      </p:sp>
      <p:sp>
        <p:nvSpPr>
          <p:cNvPr id="4" name="Slide Number Placeholder 3"/>
          <p:cNvSpPr>
            <a:spLocks noGrp="1"/>
          </p:cNvSpPr>
          <p:nvPr>
            <p:ph type="sldNum" sz="quarter" idx="10"/>
          </p:nvPr>
        </p:nvSpPr>
        <p:spPr/>
        <p:txBody>
          <a:bodyPr/>
          <a:lstStyle/>
          <a:p>
            <a:pPr>
              <a:defRPr/>
            </a:pPr>
            <a:fld id="{4799E76C-B904-4607-8320-2EEE8F951883}" type="slidenum">
              <a:rPr lang="en-US" altLang="en-US" smtClean="0"/>
              <a:pPr>
                <a:defRPr/>
              </a:pPr>
              <a:t>4</a:t>
            </a:fld>
            <a:endParaRPr lang="en-US" altLang="en-US"/>
          </a:p>
        </p:txBody>
      </p:sp>
    </p:spTree>
    <p:extLst>
      <p:ext uri="{BB962C8B-B14F-4D97-AF65-F5344CB8AC3E}">
        <p14:creationId xmlns:p14="http://schemas.microsoft.com/office/powerpoint/2010/main" val="3533652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a screening plan will mean you are better prepared</a:t>
            </a:r>
            <a:r>
              <a:rPr lang="en-US" baseline="0" dirty="0" smtClean="0"/>
              <a:t> for common frustrations and misconceptions about the meaning of positive screens. There is a lot of advice out there that the appropriate response to a positive screen is to refer- but since screening is designed to have a low barrier, LOTS of children will screen positive and we all know that referring every positive is not feasible in most settings. It’s worth thinking through potential confusion about this sort of issue up front.</a:t>
            </a:r>
          </a:p>
          <a:p>
            <a:endParaRPr lang="en-US" baseline="0" dirty="0" smtClean="0"/>
          </a:p>
          <a:p>
            <a:r>
              <a:rPr lang="en-US" baseline="0" dirty="0" smtClean="0"/>
              <a:t>How will you answer if pediatricians in your practice are concerned that the SWYC is identifying too many children? If referring every positive score is clearly not the correct response, then what is? What if staff are concerned that the forms will make parents worry about their child’s development or behavior even if there is not really a problem?</a:t>
            </a:r>
            <a:endParaRPr lang="en-US" dirty="0"/>
          </a:p>
        </p:txBody>
      </p:sp>
      <p:sp>
        <p:nvSpPr>
          <p:cNvPr id="4" name="Slide Number Placeholder 3"/>
          <p:cNvSpPr>
            <a:spLocks noGrp="1"/>
          </p:cNvSpPr>
          <p:nvPr>
            <p:ph type="sldNum" sz="quarter" idx="10"/>
          </p:nvPr>
        </p:nvSpPr>
        <p:spPr/>
        <p:txBody>
          <a:bodyPr/>
          <a:lstStyle/>
          <a:p>
            <a:pPr>
              <a:defRPr/>
            </a:pPr>
            <a:fld id="{4799E76C-B904-4607-8320-2EEE8F951883}" type="slidenum">
              <a:rPr lang="en-US" altLang="en-US" smtClean="0"/>
              <a:pPr>
                <a:defRPr/>
              </a:pPr>
              <a:t>5</a:t>
            </a:fld>
            <a:endParaRPr lang="en-US" altLang="en-US"/>
          </a:p>
        </p:txBody>
      </p:sp>
    </p:spTree>
    <p:extLst>
      <p:ext uri="{BB962C8B-B14F-4D97-AF65-F5344CB8AC3E}">
        <p14:creationId xmlns:p14="http://schemas.microsoft.com/office/powerpoint/2010/main" val="3187579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screening plan will also let you specify</a:t>
            </a:r>
            <a:r>
              <a:rPr lang="en-US" baseline="0" dirty="0" smtClean="0"/>
              <a:t> the</a:t>
            </a:r>
            <a:r>
              <a:rPr lang="en-US" dirty="0" smtClean="0"/>
              <a:t> procedures for your practice,</a:t>
            </a:r>
            <a:r>
              <a:rPr lang="en-US" baseline="0" dirty="0" smtClean="0"/>
              <a:t> reducing headaches down the line. It will help you think through the details that can create big frustrations- like which children are supposed to be screened, who is responsible for various tasks, and how to deal with important details like when and how to adjust a child’s age for prematurity.</a:t>
            </a:r>
            <a:endParaRPr lang="en-US" dirty="0"/>
          </a:p>
        </p:txBody>
      </p:sp>
      <p:sp>
        <p:nvSpPr>
          <p:cNvPr id="4" name="Slide Number Placeholder 3"/>
          <p:cNvSpPr>
            <a:spLocks noGrp="1"/>
          </p:cNvSpPr>
          <p:nvPr>
            <p:ph type="sldNum" sz="quarter" idx="10"/>
          </p:nvPr>
        </p:nvSpPr>
        <p:spPr/>
        <p:txBody>
          <a:bodyPr/>
          <a:lstStyle/>
          <a:p>
            <a:pPr>
              <a:defRPr/>
            </a:pPr>
            <a:fld id="{4799E76C-B904-4607-8320-2EEE8F951883}" type="slidenum">
              <a:rPr lang="en-US" altLang="en-US" smtClean="0"/>
              <a:pPr>
                <a:defRPr/>
              </a:pPr>
              <a:t>6</a:t>
            </a:fld>
            <a:endParaRPr lang="en-US" altLang="en-US"/>
          </a:p>
        </p:txBody>
      </p:sp>
    </p:spTree>
    <p:extLst>
      <p:ext uri="{BB962C8B-B14F-4D97-AF65-F5344CB8AC3E}">
        <p14:creationId xmlns:p14="http://schemas.microsoft.com/office/powerpoint/2010/main" val="395297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taking</a:t>
            </a:r>
            <a:r>
              <a:rPr lang="en-US" baseline="0" dirty="0" smtClean="0"/>
              <a:t> the time to create a screening plan, you’ll ensure that your staff is on-board, critical details are addressed, people are appropriately trained, confusion is reduced, and there is a system in place to deal with problems that may arise despite your planning.</a:t>
            </a:r>
          </a:p>
          <a:p>
            <a:endParaRPr lang="en-US" baseline="0" dirty="0" smtClean="0"/>
          </a:p>
          <a:p>
            <a:r>
              <a:rPr lang="en-US" baseline="0" dirty="0" smtClean="0"/>
              <a:t>Please continue on to the other parts of this </a:t>
            </a:r>
            <a:r>
              <a:rPr lang="en-US" baseline="0" dirty="0" err="1" smtClean="0"/>
              <a:t>powerpoint</a:t>
            </a:r>
            <a:r>
              <a:rPr lang="en-US" baseline="0" dirty="0" smtClean="0"/>
              <a:t> series to learn more. You can also learn more by taking advantage of other good resources on creating a screening plan, like those on the next slide.</a:t>
            </a:r>
            <a:endParaRPr lang="en-US" dirty="0"/>
          </a:p>
        </p:txBody>
      </p:sp>
      <p:sp>
        <p:nvSpPr>
          <p:cNvPr id="4" name="Slide Number Placeholder 3"/>
          <p:cNvSpPr>
            <a:spLocks noGrp="1"/>
          </p:cNvSpPr>
          <p:nvPr>
            <p:ph type="sldNum" sz="quarter" idx="10"/>
          </p:nvPr>
        </p:nvSpPr>
        <p:spPr/>
        <p:txBody>
          <a:bodyPr/>
          <a:lstStyle/>
          <a:p>
            <a:pPr>
              <a:defRPr/>
            </a:pPr>
            <a:fld id="{4799E76C-B904-4607-8320-2EEE8F951883}" type="slidenum">
              <a:rPr lang="en-US" altLang="en-US" smtClean="0"/>
              <a:pPr>
                <a:defRPr/>
              </a:pPr>
              <a:t>7</a:t>
            </a:fld>
            <a:endParaRPr lang="en-US" altLang="en-US"/>
          </a:p>
        </p:txBody>
      </p:sp>
    </p:spTree>
    <p:extLst>
      <p:ext uri="{BB962C8B-B14F-4D97-AF65-F5344CB8AC3E}">
        <p14:creationId xmlns:p14="http://schemas.microsoft.com/office/powerpoint/2010/main" val="3459972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99E76C-B904-4607-8320-2EEE8F951883}" type="slidenum">
              <a:rPr lang="en-US" altLang="en-US" smtClean="0"/>
              <a:pPr>
                <a:defRPr/>
              </a:pPr>
              <a:t>8</a:t>
            </a:fld>
            <a:endParaRPr lang="en-US" altLang="en-US"/>
          </a:p>
        </p:txBody>
      </p:sp>
    </p:spTree>
    <p:extLst>
      <p:ext uri="{BB962C8B-B14F-4D97-AF65-F5344CB8AC3E}">
        <p14:creationId xmlns:p14="http://schemas.microsoft.com/office/powerpoint/2010/main" val="4210227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listening. You</a:t>
            </a:r>
            <a:r>
              <a:rPr lang="en-US" baseline="0" dirty="0" smtClean="0"/>
              <a:t> may wish to c</a:t>
            </a:r>
            <a:r>
              <a:rPr lang="en-US" dirty="0" smtClean="0"/>
              <a:t>ontinue to part two of this series to learn about defining your </a:t>
            </a:r>
            <a:r>
              <a:rPr lang="en-US" smtClean="0"/>
              <a:t>screening population.</a:t>
            </a:r>
            <a:endParaRPr lang="en-US" dirty="0"/>
          </a:p>
        </p:txBody>
      </p:sp>
      <p:sp>
        <p:nvSpPr>
          <p:cNvPr id="4" name="Slide Number Placeholder 3"/>
          <p:cNvSpPr>
            <a:spLocks noGrp="1"/>
          </p:cNvSpPr>
          <p:nvPr>
            <p:ph type="sldNum" sz="quarter" idx="10"/>
          </p:nvPr>
        </p:nvSpPr>
        <p:spPr/>
        <p:txBody>
          <a:bodyPr/>
          <a:lstStyle/>
          <a:p>
            <a:pPr>
              <a:defRPr/>
            </a:pPr>
            <a:fld id="{4799E76C-B904-4607-8320-2EEE8F951883}" type="slidenum">
              <a:rPr lang="en-US" altLang="en-US" smtClean="0"/>
              <a:pPr>
                <a:defRPr/>
              </a:pPr>
              <a:t>9</a:t>
            </a:fld>
            <a:endParaRPr lang="en-US" altLang="en-US"/>
          </a:p>
        </p:txBody>
      </p:sp>
    </p:spTree>
    <p:extLst>
      <p:ext uri="{BB962C8B-B14F-4D97-AF65-F5344CB8AC3E}">
        <p14:creationId xmlns:p14="http://schemas.microsoft.com/office/powerpoint/2010/main" val="18271704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24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pic>
        <p:nvPicPr>
          <p:cNvPr id="6" name="Picture 2" descr="C:\Users\Aaron\Desktop\TuftsMC_PPT_Templates\Links\Generic-Pediatric-4.jpg"/>
          <p:cNvPicPr>
            <a:picLocks noChangeAspect="1" noChangeArrowheads="1"/>
          </p:cNvPicPr>
          <p:nvPr userDrawn="1"/>
        </p:nvPicPr>
        <p:blipFill>
          <a:blip r:embed="rId2">
            <a:extLst>
              <a:ext uri="{28A0092B-C50C-407E-A947-70E740481C1C}">
                <a14:useLocalDpi xmlns:a14="http://schemas.microsoft.com/office/drawing/2010/main" val="0"/>
              </a:ext>
            </a:extLst>
          </a:blip>
          <a:srcRect t="13776"/>
          <a:stretch>
            <a:fillRect/>
          </a:stretch>
        </p:blipFill>
        <p:spPr bwMode="auto">
          <a:xfrm>
            <a:off x="0" y="0"/>
            <a:ext cx="91440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3"/>
          <p:cNvGrpSpPr>
            <a:grpSpLocks/>
          </p:cNvGrpSpPr>
          <p:nvPr userDrawn="1"/>
        </p:nvGrpSpPr>
        <p:grpSpPr bwMode="auto">
          <a:xfrm>
            <a:off x="-1588" y="3922713"/>
            <a:ext cx="9145588" cy="2706687"/>
            <a:chOff x="-1587" y="3922776"/>
            <a:chExt cx="9145587" cy="2706623"/>
          </a:xfrm>
        </p:grpSpPr>
        <p:sp>
          <p:nvSpPr>
            <p:cNvPr id="8" name="Rectangle 7"/>
            <p:cNvSpPr/>
            <p:nvPr userDrawn="1"/>
          </p:nvSpPr>
          <p:spPr>
            <a:xfrm>
              <a:off x="1" y="3922776"/>
              <a:ext cx="9143999" cy="1203297"/>
            </a:xfrm>
            <a:prstGeom prst="rect">
              <a:avLst/>
            </a:prstGeom>
            <a:solidFill>
              <a:srgbClr val="4A90C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sp>
          <p:nvSpPr>
            <p:cNvPr id="9" name="Rectangle 8"/>
            <p:cNvSpPr/>
            <p:nvPr userDrawn="1"/>
          </p:nvSpPr>
          <p:spPr>
            <a:xfrm>
              <a:off x="-1587" y="5029237"/>
              <a:ext cx="9144000" cy="560375"/>
            </a:xfrm>
            <a:prstGeom prst="rect">
              <a:avLst/>
            </a:prstGeom>
            <a:solidFill>
              <a:srgbClr val="E56D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pic>
          <p:nvPicPr>
            <p:cNvPr id="10" name="Picture 5" descr="C:\Users\Aaron\Desktop\TMC_4C.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73880" y="6029132"/>
              <a:ext cx="2057400" cy="38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C:\Users\Aaron\Desktop\Tufts_FLO_4C.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08741" y="5805488"/>
              <a:ext cx="1768518" cy="82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userDrawn="1"/>
          </p:nvSpPr>
          <p:spPr>
            <a:xfrm>
              <a:off x="1" y="4267255"/>
              <a:ext cx="9143999" cy="858818"/>
            </a:xfrm>
            <a:prstGeom prst="rect">
              <a:avLst/>
            </a:prstGeom>
            <a:solidFill>
              <a:srgbClr val="4A9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grpSp>
      <p:sp>
        <p:nvSpPr>
          <p:cNvPr id="28" name="Text Placeholder 14"/>
          <p:cNvSpPr>
            <a:spLocks noGrp="1"/>
          </p:cNvSpPr>
          <p:nvPr>
            <p:ph type="body" sz="quarter" idx="13"/>
          </p:nvPr>
        </p:nvSpPr>
        <p:spPr>
          <a:xfrm>
            <a:off x="412062" y="5210228"/>
            <a:ext cx="3048000" cy="304800"/>
          </a:xfrm>
        </p:spPr>
        <p:txBody>
          <a:bodyPr anchor="ctr">
            <a:noAutofit/>
          </a:bodyPr>
          <a:lstStyle>
            <a:lvl1pPr marL="0" indent="0">
              <a:buNone/>
              <a:defRPr sz="1100" b="0" baseline="0">
                <a:solidFill>
                  <a:schemeClr val="bg1"/>
                </a:solidFill>
                <a:latin typeface="Cambria" panose="02040503050406030204" pitchFamily="18" charset="0"/>
              </a:defRPr>
            </a:lvl1pPr>
          </a:lstStyle>
          <a:p>
            <a:pPr lvl="0"/>
            <a:r>
              <a:rPr lang="en-US" smtClean="0"/>
              <a:t>Click to edit Master text styles</a:t>
            </a:r>
          </a:p>
        </p:txBody>
      </p:sp>
      <p:sp>
        <p:nvSpPr>
          <p:cNvPr id="2" name="Title 1"/>
          <p:cNvSpPr>
            <a:spLocks noGrp="1"/>
          </p:cNvSpPr>
          <p:nvPr>
            <p:ph type="ctrTitle"/>
          </p:nvPr>
        </p:nvSpPr>
        <p:spPr>
          <a:xfrm>
            <a:off x="408648" y="4417188"/>
            <a:ext cx="7772400" cy="552450"/>
          </a:xfrm>
        </p:spPr>
        <p:txBody>
          <a:bodyPr anchor="t">
            <a:noAutofit/>
          </a:bodyPr>
          <a:lstStyle>
            <a:lvl1pPr algn="l">
              <a:defRPr sz="3600" b="1">
                <a:solidFill>
                  <a:schemeClr val="bg1"/>
                </a:solidFill>
                <a:latin typeface="Cambria" panose="020405030504060302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09996" y="3921832"/>
            <a:ext cx="6981404" cy="329184"/>
          </a:xfrm>
        </p:spPr>
        <p:txBody>
          <a:bodyPr anchor="ctr">
            <a:noAutofit/>
          </a:bodyPr>
          <a:lstStyle>
            <a:lvl1pPr marL="0" indent="0" algn="l">
              <a:buNone/>
              <a:defRPr sz="1700">
                <a:solidFill>
                  <a:schemeClr val="bg1"/>
                </a:solidFill>
                <a:latin typeface="Cambria" panose="0204050305040603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4722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Footer Placeholder 4"/>
          <p:cNvSpPr>
            <a:spLocks noGrp="1"/>
          </p:cNvSpPr>
          <p:nvPr>
            <p:ph type="ftr" sz="quarter" idx="10"/>
          </p:nvPr>
        </p:nvSpPr>
        <p:spPr/>
        <p:txBody>
          <a:bodyPr/>
          <a:lstStyle>
            <a:lvl1pPr eaLnBrk="1" hangingPunct="1">
              <a:defRPr/>
            </a:lvl1pPr>
          </a:lstStyle>
          <a:p>
            <a:pPr>
              <a:defRPr/>
            </a:pPr>
            <a:endParaRPr lang="en-US"/>
          </a:p>
        </p:txBody>
      </p:sp>
      <p:sp>
        <p:nvSpPr>
          <p:cNvPr id="5" name="Slide Number Placeholder 5"/>
          <p:cNvSpPr>
            <a:spLocks noGrp="1"/>
          </p:cNvSpPr>
          <p:nvPr>
            <p:ph type="sldNum" sz="quarter" idx="11"/>
          </p:nvPr>
        </p:nvSpPr>
        <p:spPr/>
        <p:txBody>
          <a:bodyPr/>
          <a:lstStyle>
            <a:lvl1pPr eaLnBrk="1" hangingPunct="1">
              <a:defRPr>
                <a:ea typeface="ＭＳ Ｐゴシック" pitchFamily="34" charset="-128"/>
              </a:defRPr>
            </a:lvl1pPr>
          </a:lstStyle>
          <a:p>
            <a:pPr>
              <a:defRPr/>
            </a:pPr>
            <a:fld id="{C991F894-D5DB-4D69-AEDD-0E3A2F4214F3}" type="slidenum">
              <a:rPr lang="en-US"/>
              <a:pPr>
                <a:defRPr/>
              </a:pPr>
              <a:t>‹#›</a:t>
            </a:fld>
            <a:endParaRPr lang="en-US"/>
          </a:p>
        </p:txBody>
      </p:sp>
    </p:spTree>
    <p:extLst>
      <p:ext uri="{BB962C8B-B14F-4D97-AF65-F5344CB8AC3E}">
        <p14:creationId xmlns:p14="http://schemas.microsoft.com/office/powerpoint/2010/main" val="414931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None/>
              <a:defRPr/>
            </a:lvl1pPr>
          </a:lstStyle>
          <a:p>
            <a:pPr lvl="0"/>
            <a:r>
              <a:rPr lang="en-US" dirty="0" smtClean="0"/>
              <a:t>Click to edit Master text styles</a:t>
            </a:r>
          </a:p>
        </p:txBody>
      </p:sp>
      <p:sp>
        <p:nvSpPr>
          <p:cNvPr id="4" name="Footer Placeholder 4"/>
          <p:cNvSpPr>
            <a:spLocks noGrp="1"/>
          </p:cNvSpPr>
          <p:nvPr>
            <p:ph type="ftr" sz="quarter" idx="10"/>
          </p:nvPr>
        </p:nvSpPr>
        <p:spPr/>
        <p:txBody>
          <a:bodyPr/>
          <a:lstStyle>
            <a:lvl1pPr eaLnBrk="1" hangingPunct="1">
              <a:defRPr/>
            </a:lvl1pPr>
          </a:lstStyle>
          <a:p>
            <a:pPr>
              <a:defRPr/>
            </a:pPr>
            <a:endParaRPr lang="en-US"/>
          </a:p>
        </p:txBody>
      </p:sp>
      <p:sp>
        <p:nvSpPr>
          <p:cNvPr id="5" name="Slide Number Placeholder 5"/>
          <p:cNvSpPr>
            <a:spLocks noGrp="1"/>
          </p:cNvSpPr>
          <p:nvPr>
            <p:ph type="sldNum" sz="quarter" idx="11"/>
          </p:nvPr>
        </p:nvSpPr>
        <p:spPr/>
        <p:txBody>
          <a:bodyPr/>
          <a:lstStyle>
            <a:lvl1pPr eaLnBrk="1" hangingPunct="1">
              <a:defRPr>
                <a:ea typeface="ＭＳ Ｐゴシック" pitchFamily="34" charset="-128"/>
              </a:defRPr>
            </a:lvl1pPr>
          </a:lstStyle>
          <a:p>
            <a:pPr>
              <a:defRPr/>
            </a:pPr>
            <a:fld id="{FCDDB787-BCC1-45EB-962D-5AB00160E37B}" type="slidenum">
              <a:rPr lang="en-US"/>
              <a:pPr>
                <a:defRPr/>
              </a:pPr>
              <a:t>‹#›</a:t>
            </a:fld>
            <a:endParaRPr lang="en-US"/>
          </a:p>
        </p:txBody>
      </p:sp>
    </p:spTree>
    <p:extLst>
      <p:ext uri="{BB962C8B-B14F-4D97-AF65-F5344CB8AC3E}">
        <p14:creationId xmlns:p14="http://schemas.microsoft.com/office/powerpoint/2010/main" val="342255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eaLnBrk="1" hangingPunct="1">
              <a:defRPr/>
            </a:lvl1pPr>
          </a:lstStyle>
          <a:p>
            <a:pPr>
              <a:defRPr/>
            </a:pPr>
            <a:endParaRPr lang="en-US"/>
          </a:p>
        </p:txBody>
      </p:sp>
      <p:sp>
        <p:nvSpPr>
          <p:cNvPr id="4" name="Slide Number Placeholder 5"/>
          <p:cNvSpPr>
            <a:spLocks noGrp="1"/>
          </p:cNvSpPr>
          <p:nvPr>
            <p:ph type="sldNum" sz="quarter" idx="11"/>
          </p:nvPr>
        </p:nvSpPr>
        <p:spPr/>
        <p:txBody>
          <a:bodyPr/>
          <a:lstStyle>
            <a:lvl1pPr eaLnBrk="1" hangingPunct="1">
              <a:defRPr>
                <a:ea typeface="ＭＳ Ｐゴシック" pitchFamily="34" charset="-128"/>
              </a:defRPr>
            </a:lvl1pPr>
          </a:lstStyle>
          <a:p>
            <a:pPr>
              <a:defRPr/>
            </a:pPr>
            <a:fld id="{1AF3FA91-725C-4254-8AC5-9B720E5B724B}" type="slidenum">
              <a:rPr lang="en-US"/>
              <a:pPr>
                <a:defRPr/>
              </a:pPr>
              <a:t>‹#›</a:t>
            </a:fld>
            <a:endParaRPr lang="en-US"/>
          </a:p>
        </p:txBody>
      </p:sp>
    </p:spTree>
    <p:extLst>
      <p:ext uri="{BB962C8B-B14F-4D97-AF65-F5344CB8AC3E}">
        <p14:creationId xmlns:p14="http://schemas.microsoft.com/office/powerpoint/2010/main" val="1693770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eaLnBrk="1" hangingPunct="1">
              <a:defRPr/>
            </a:lvl1pPr>
          </a:lstStyle>
          <a:p>
            <a:pPr>
              <a:defRPr/>
            </a:pPr>
            <a:endParaRPr lang="en-US"/>
          </a:p>
        </p:txBody>
      </p:sp>
      <p:sp>
        <p:nvSpPr>
          <p:cNvPr id="3" name="Slide Number Placeholder 5"/>
          <p:cNvSpPr>
            <a:spLocks noGrp="1"/>
          </p:cNvSpPr>
          <p:nvPr>
            <p:ph type="sldNum" sz="quarter" idx="11"/>
          </p:nvPr>
        </p:nvSpPr>
        <p:spPr/>
        <p:txBody>
          <a:bodyPr/>
          <a:lstStyle>
            <a:lvl1pPr eaLnBrk="1" hangingPunct="1">
              <a:defRPr>
                <a:ea typeface="ＭＳ Ｐゴシック" pitchFamily="34" charset="-128"/>
              </a:defRPr>
            </a:lvl1pPr>
          </a:lstStyle>
          <a:p>
            <a:pPr>
              <a:defRPr/>
            </a:pPr>
            <a:fld id="{D7A3BE3A-0F0B-4AEB-BCF4-5B943B3870B9}" type="slidenum">
              <a:rPr lang="en-US"/>
              <a:pPr>
                <a:defRPr/>
              </a:pPr>
              <a:t>‹#›</a:t>
            </a:fld>
            <a:endParaRPr lang="en-US"/>
          </a:p>
        </p:txBody>
      </p:sp>
    </p:spTree>
    <p:extLst>
      <p:ext uri="{BB962C8B-B14F-4D97-AF65-F5344CB8AC3E}">
        <p14:creationId xmlns:p14="http://schemas.microsoft.com/office/powerpoint/2010/main" val="3093484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05DF2FA6-71AA-46DE-906F-1ED3DD04D1C6}" type="slidenum">
              <a:rPr lang="en-US" altLang="en-US"/>
              <a:pPr>
                <a:defRPr/>
              </a:pPr>
              <a:t>‹#›</a:t>
            </a:fld>
            <a:endParaRPr lang="en-US" altLang="en-US"/>
          </a:p>
        </p:txBody>
      </p:sp>
    </p:spTree>
    <p:extLst>
      <p:ext uri="{BB962C8B-B14F-4D97-AF65-F5344CB8AC3E}">
        <p14:creationId xmlns:p14="http://schemas.microsoft.com/office/powerpoint/2010/main" val="3602827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None/>
              <a:defRPr/>
            </a:lvl1pPr>
          </a:lstStyle>
          <a:p>
            <a:pPr lvl="0"/>
            <a:r>
              <a:rPr lang="en-US"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E7ED9448-690F-4C59-81B9-1864EF866548}" type="slidenum">
              <a:rPr lang="en-US" altLang="en-US"/>
              <a:pPr>
                <a:defRPr/>
              </a:pPr>
              <a:t>‹#›</a:t>
            </a:fld>
            <a:endParaRPr lang="en-US" altLang="en-US"/>
          </a:p>
        </p:txBody>
      </p:sp>
    </p:spTree>
    <p:extLst>
      <p:ext uri="{BB962C8B-B14F-4D97-AF65-F5344CB8AC3E}">
        <p14:creationId xmlns:p14="http://schemas.microsoft.com/office/powerpoint/2010/main" val="3998191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74D06F86-67BE-47D9-86AA-106DBFED13DB}" type="slidenum">
              <a:rPr lang="en-US" altLang="en-US"/>
              <a:pPr>
                <a:defRPr/>
              </a:pPr>
              <a:t>‹#›</a:t>
            </a:fld>
            <a:endParaRPr lang="en-US" altLang="en-US"/>
          </a:p>
        </p:txBody>
      </p:sp>
    </p:spTree>
    <p:extLst>
      <p:ext uri="{BB962C8B-B14F-4D97-AF65-F5344CB8AC3E}">
        <p14:creationId xmlns:p14="http://schemas.microsoft.com/office/powerpoint/2010/main" val="3106190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84A0B127-E65F-4A5C-84CA-B5C782EAE522}" type="slidenum">
              <a:rPr lang="en-US" altLang="en-US"/>
              <a:pPr>
                <a:defRPr/>
              </a:pPr>
              <a:t>‹#›</a:t>
            </a:fld>
            <a:endParaRPr lang="en-US" altLang="en-US"/>
          </a:p>
        </p:txBody>
      </p:sp>
    </p:spTree>
    <p:extLst>
      <p:ext uri="{BB962C8B-B14F-4D97-AF65-F5344CB8AC3E}">
        <p14:creationId xmlns:p14="http://schemas.microsoft.com/office/powerpoint/2010/main" val="120159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F6D02F7-6AC9-4ED6-8725-72963305EFF8}" type="datetimeFigureOut">
              <a:rPr lang="en-US"/>
              <a:pPr>
                <a:defRPr/>
              </a:pPr>
              <a:t>1/23/2017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76CA9AC-10C2-47D5-B98B-DD13C570F7EC}" type="slidenum">
              <a:rPr lang="en-US"/>
              <a:pPr>
                <a:defRPr/>
              </a:pPr>
              <a:t>‹#›</a:t>
            </a:fld>
            <a:endParaRPr lang="en-US"/>
          </a:p>
        </p:txBody>
      </p:sp>
    </p:spTree>
    <p:extLst>
      <p:ext uri="{BB962C8B-B14F-4D97-AF65-F5344CB8AC3E}">
        <p14:creationId xmlns:p14="http://schemas.microsoft.com/office/powerpoint/2010/main" val="2678434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24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pic>
        <p:nvPicPr>
          <p:cNvPr id="6" name="Picture 2" descr="C:\Users\Aaron\Desktop\TuftsMC_PPT_Templates\Links\Generic-Pediatric-4.jpg"/>
          <p:cNvPicPr>
            <a:picLocks noChangeAspect="1" noChangeArrowheads="1"/>
          </p:cNvPicPr>
          <p:nvPr userDrawn="1"/>
        </p:nvPicPr>
        <p:blipFill>
          <a:blip r:embed="rId2">
            <a:extLst>
              <a:ext uri="{28A0092B-C50C-407E-A947-70E740481C1C}">
                <a14:useLocalDpi xmlns:a14="http://schemas.microsoft.com/office/drawing/2010/main" val="0"/>
              </a:ext>
            </a:extLst>
          </a:blip>
          <a:srcRect t="13776"/>
          <a:stretch>
            <a:fillRect/>
          </a:stretch>
        </p:blipFill>
        <p:spPr bwMode="auto">
          <a:xfrm>
            <a:off x="0" y="0"/>
            <a:ext cx="91440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3"/>
          <p:cNvGrpSpPr>
            <a:grpSpLocks/>
          </p:cNvGrpSpPr>
          <p:nvPr userDrawn="1"/>
        </p:nvGrpSpPr>
        <p:grpSpPr bwMode="auto">
          <a:xfrm>
            <a:off x="-1588" y="3922713"/>
            <a:ext cx="9145588" cy="2706687"/>
            <a:chOff x="-1587" y="3922776"/>
            <a:chExt cx="9145587" cy="2706623"/>
          </a:xfrm>
        </p:grpSpPr>
        <p:sp>
          <p:nvSpPr>
            <p:cNvPr id="8" name="Rectangle 7"/>
            <p:cNvSpPr/>
            <p:nvPr userDrawn="1"/>
          </p:nvSpPr>
          <p:spPr>
            <a:xfrm>
              <a:off x="1" y="3922776"/>
              <a:ext cx="9143999" cy="1203297"/>
            </a:xfrm>
            <a:prstGeom prst="rect">
              <a:avLst/>
            </a:prstGeom>
            <a:solidFill>
              <a:srgbClr val="4A90C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sp>
          <p:nvSpPr>
            <p:cNvPr id="9" name="Rectangle 8"/>
            <p:cNvSpPr/>
            <p:nvPr userDrawn="1"/>
          </p:nvSpPr>
          <p:spPr>
            <a:xfrm>
              <a:off x="-1587" y="5029237"/>
              <a:ext cx="9144000" cy="560375"/>
            </a:xfrm>
            <a:prstGeom prst="rect">
              <a:avLst/>
            </a:prstGeom>
            <a:solidFill>
              <a:srgbClr val="E56D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pic>
          <p:nvPicPr>
            <p:cNvPr id="10" name="Picture 5" descr="C:\Users\Aaron\Desktop\TMC_4C.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73880" y="6029132"/>
              <a:ext cx="2057400" cy="38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C:\Users\Aaron\Desktop\Tufts_FLO_4C.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08741" y="5805488"/>
              <a:ext cx="1768518" cy="82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userDrawn="1"/>
          </p:nvSpPr>
          <p:spPr>
            <a:xfrm>
              <a:off x="1" y="4267255"/>
              <a:ext cx="9143999" cy="858818"/>
            </a:xfrm>
            <a:prstGeom prst="rect">
              <a:avLst/>
            </a:prstGeom>
            <a:solidFill>
              <a:srgbClr val="4A9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grpSp>
      <p:sp>
        <p:nvSpPr>
          <p:cNvPr id="28" name="Text Placeholder 14"/>
          <p:cNvSpPr>
            <a:spLocks noGrp="1"/>
          </p:cNvSpPr>
          <p:nvPr>
            <p:ph type="body" sz="quarter" idx="13"/>
          </p:nvPr>
        </p:nvSpPr>
        <p:spPr>
          <a:xfrm>
            <a:off x="412062" y="5210228"/>
            <a:ext cx="3048000" cy="304800"/>
          </a:xfrm>
        </p:spPr>
        <p:txBody>
          <a:bodyPr anchor="ctr">
            <a:noAutofit/>
          </a:bodyPr>
          <a:lstStyle>
            <a:lvl1pPr marL="0" indent="0">
              <a:buNone/>
              <a:defRPr sz="1100" b="0" baseline="0">
                <a:solidFill>
                  <a:schemeClr val="bg1"/>
                </a:solidFill>
                <a:latin typeface="Cambria" panose="02040503050406030204" pitchFamily="18" charset="0"/>
              </a:defRPr>
            </a:lvl1pPr>
          </a:lstStyle>
          <a:p>
            <a:pPr lvl="0"/>
            <a:r>
              <a:rPr lang="en-US" smtClean="0"/>
              <a:t>Click to edit Master text styles</a:t>
            </a:r>
          </a:p>
        </p:txBody>
      </p:sp>
      <p:sp>
        <p:nvSpPr>
          <p:cNvPr id="2" name="Title 1"/>
          <p:cNvSpPr>
            <a:spLocks noGrp="1"/>
          </p:cNvSpPr>
          <p:nvPr>
            <p:ph type="ctrTitle"/>
          </p:nvPr>
        </p:nvSpPr>
        <p:spPr>
          <a:xfrm>
            <a:off x="408648" y="4417188"/>
            <a:ext cx="7772400" cy="552450"/>
          </a:xfrm>
        </p:spPr>
        <p:txBody>
          <a:bodyPr anchor="t">
            <a:noAutofit/>
          </a:bodyPr>
          <a:lstStyle>
            <a:lvl1pPr algn="l">
              <a:defRPr sz="3600" b="1">
                <a:solidFill>
                  <a:schemeClr val="bg1"/>
                </a:solidFill>
                <a:latin typeface="Cambria" panose="020405030504060302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09996" y="3921832"/>
            <a:ext cx="6981404" cy="329184"/>
          </a:xfrm>
        </p:spPr>
        <p:txBody>
          <a:bodyPr anchor="ctr">
            <a:noAutofit/>
          </a:bodyPr>
          <a:lstStyle>
            <a:lvl1pPr marL="0" indent="0" algn="l">
              <a:buNone/>
              <a:defRPr sz="1700">
                <a:solidFill>
                  <a:schemeClr val="bg1"/>
                </a:solidFill>
                <a:latin typeface="Cambria" panose="0204050305040603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4722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24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pic>
        <p:nvPicPr>
          <p:cNvPr id="6" name="Picture 2" descr="C:\Users\Aaron\Desktop\TuftsMC_PPT_Templates\Links\Generic-Pediatric-4.jpg"/>
          <p:cNvPicPr>
            <a:picLocks noChangeAspect="1" noChangeArrowheads="1"/>
          </p:cNvPicPr>
          <p:nvPr userDrawn="1"/>
        </p:nvPicPr>
        <p:blipFill>
          <a:blip r:embed="rId2">
            <a:extLst>
              <a:ext uri="{28A0092B-C50C-407E-A947-70E740481C1C}">
                <a14:useLocalDpi xmlns:a14="http://schemas.microsoft.com/office/drawing/2010/main" val="0"/>
              </a:ext>
            </a:extLst>
          </a:blip>
          <a:srcRect t="13776"/>
          <a:stretch>
            <a:fillRect/>
          </a:stretch>
        </p:blipFill>
        <p:spPr bwMode="auto">
          <a:xfrm>
            <a:off x="0" y="0"/>
            <a:ext cx="91440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3"/>
          <p:cNvGrpSpPr>
            <a:grpSpLocks/>
          </p:cNvGrpSpPr>
          <p:nvPr userDrawn="1"/>
        </p:nvGrpSpPr>
        <p:grpSpPr bwMode="auto">
          <a:xfrm>
            <a:off x="-1588" y="3922713"/>
            <a:ext cx="9145588" cy="2706687"/>
            <a:chOff x="-1587" y="3922776"/>
            <a:chExt cx="9145587" cy="2706623"/>
          </a:xfrm>
        </p:grpSpPr>
        <p:sp>
          <p:nvSpPr>
            <p:cNvPr id="8" name="Rectangle 7"/>
            <p:cNvSpPr/>
            <p:nvPr userDrawn="1"/>
          </p:nvSpPr>
          <p:spPr>
            <a:xfrm>
              <a:off x="1" y="3922776"/>
              <a:ext cx="9143999" cy="1203297"/>
            </a:xfrm>
            <a:prstGeom prst="rect">
              <a:avLst/>
            </a:prstGeom>
            <a:solidFill>
              <a:srgbClr val="4A90C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sp>
          <p:nvSpPr>
            <p:cNvPr id="9" name="Rectangle 8"/>
            <p:cNvSpPr/>
            <p:nvPr userDrawn="1"/>
          </p:nvSpPr>
          <p:spPr>
            <a:xfrm>
              <a:off x="-1587" y="5029237"/>
              <a:ext cx="9144000" cy="560375"/>
            </a:xfrm>
            <a:prstGeom prst="rect">
              <a:avLst/>
            </a:prstGeom>
            <a:solidFill>
              <a:srgbClr val="E56D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pic>
          <p:nvPicPr>
            <p:cNvPr id="10" name="Picture 5" descr="C:\Users\Aaron\Desktop\TMC_4C.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73880" y="6029132"/>
              <a:ext cx="2057400" cy="38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C:\Users\Aaron\Desktop\Tufts_FLO_4C.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08741" y="5805488"/>
              <a:ext cx="1768518" cy="82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userDrawn="1"/>
          </p:nvSpPr>
          <p:spPr>
            <a:xfrm>
              <a:off x="1" y="4267255"/>
              <a:ext cx="9143999" cy="858818"/>
            </a:xfrm>
            <a:prstGeom prst="rect">
              <a:avLst/>
            </a:prstGeom>
            <a:solidFill>
              <a:srgbClr val="4A9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grpSp>
      <p:sp>
        <p:nvSpPr>
          <p:cNvPr id="28" name="Text Placeholder 14"/>
          <p:cNvSpPr>
            <a:spLocks noGrp="1"/>
          </p:cNvSpPr>
          <p:nvPr>
            <p:ph type="body" sz="quarter" idx="13"/>
          </p:nvPr>
        </p:nvSpPr>
        <p:spPr>
          <a:xfrm>
            <a:off x="412062" y="5210228"/>
            <a:ext cx="3048000" cy="304800"/>
          </a:xfrm>
        </p:spPr>
        <p:txBody>
          <a:bodyPr anchor="ctr">
            <a:noAutofit/>
          </a:bodyPr>
          <a:lstStyle>
            <a:lvl1pPr marL="0" indent="0">
              <a:buNone/>
              <a:defRPr sz="1100" b="0" baseline="0">
                <a:solidFill>
                  <a:schemeClr val="bg1"/>
                </a:solidFill>
                <a:latin typeface="Cambria" panose="02040503050406030204" pitchFamily="18" charset="0"/>
              </a:defRPr>
            </a:lvl1pPr>
          </a:lstStyle>
          <a:p>
            <a:pPr lvl="0"/>
            <a:r>
              <a:rPr lang="en-US" smtClean="0"/>
              <a:t>Click to edit Master text styles</a:t>
            </a:r>
          </a:p>
        </p:txBody>
      </p:sp>
      <p:sp>
        <p:nvSpPr>
          <p:cNvPr id="2" name="Title 1"/>
          <p:cNvSpPr>
            <a:spLocks noGrp="1"/>
          </p:cNvSpPr>
          <p:nvPr>
            <p:ph type="ctrTitle"/>
          </p:nvPr>
        </p:nvSpPr>
        <p:spPr>
          <a:xfrm>
            <a:off x="408648" y="4417188"/>
            <a:ext cx="7772400" cy="552450"/>
          </a:xfrm>
        </p:spPr>
        <p:txBody>
          <a:bodyPr anchor="t">
            <a:noAutofit/>
          </a:bodyPr>
          <a:lstStyle>
            <a:lvl1pPr algn="l">
              <a:defRPr sz="3600" b="1">
                <a:solidFill>
                  <a:schemeClr val="bg1"/>
                </a:solidFill>
                <a:latin typeface="Cambria" panose="020405030504060302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09996" y="3921832"/>
            <a:ext cx="6981404" cy="329184"/>
          </a:xfrm>
        </p:spPr>
        <p:txBody>
          <a:bodyPr anchor="ctr">
            <a:noAutofit/>
          </a:bodyPr>
          <a:lstStyle>
            <a:lvl1pPr marL="0" indent="0" algn="l">
              <a:buNone/>
              <a:defRPr sz="1700">
                <a:solidFill>
                  <a:schemeClr val="bg1"/>
                </a:solidFill>
                <a:latin typeface="Cambria" panose="0204050305040603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4722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24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pic>
        <p:nvPicPr>
          <p:cNvPr id="6" name="Picture 2" descr="C:\Users\Aaron\Desktop\TuftsMC_PPT_Templates\Links\Generic-Pediatric-4.jpg"/>
          <p:cNvPicPr>
            <a:picLocks noChangeAspect="1" noChangeArrowheads="1"/>
          </p:cNvPicPr>
          <p:nvPr userDrawn="1"/>
        </p:nvPicPr>
        <p:blipFill>
          <a:blip r:embed="rId2">
            <a:extLst>
              <a:ext uri="{28A0092B-C50C-407E-A947-70E740481C1C}">
                <a14:useLocalDpi xmlns:a14="http://schemas.microsoft.com/office/drawing/2010/main" val="0"/>
              </a:ext>
            </a:extLst>
          </a:blip>
          <a:srcRect t="13776"/>
          <a:stretch>
            <a:fillRect/>
          </a:stretch>
        </p:blipFill>
        <p:spPr bwMode="auto">
          <a:xfrm>
            <a:off x="0" y="0"/>
            <a:ext cx="91440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3"/>
          <p:cNvGrpSpPr>
            <a:grpSpLocks/>
          </p:cNvGrpSpPr>
          <p:nvPr userDrawn="1"/>
        </p:nvGrpSpPr>
        <p:grpSpPr bwMode="auto">
          <a:xfrm>
            <a:off x="-1588" y="3922713"/>
            <a:ext cx="9145588" cy="2706687"/>
            <a:chOff x="-1587" y="3922776"/>
            <a:chExt cx="9145587" cy="2706623"/>
          </a:xfrm>
        </p:grpSpPr>
        <p:sp>
          <p:nvSpPr>
            <p:cNvPr id="8" name="Rectangle 7"/>
            <p:cNvSpPr/>
            <p:nvPr userDrawn="1"/>
          </p:nvSpPr>
          <p:spPr>
            <a:xfrm>
              <a:off x="1" y="3922776"/>
              <a:ext cx="9143999" cy="1203297"/>
            </a:xfrm>
            <a:prstGeom prst="rect">
              <a:avLst/>
            </a:prstGeom>
            <a:solidFill>
              <a:srgbClr val="4A90C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9" name="Rectangle 8"/>
            <p:cNvSpPr/>
            <p:nvPr userDrawn="1"/>
          </p:nvSpPr>
          <p:spPr>
            <a:xfrm>
              <a:off x="-1587" y="5029237"/>
              <a:ext cx="9144000" cy="560375"/>
            </a:xfrm>
            <a:prstGeom prst="rect">
              <a:avLst/>
            </a:prstGeom>
            <a:solidFill>
              <a:srgbClr val="E56D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pic>
          <p:nvPicPr>
            <p:cNvPr id="10" name="Picture 5" descr="C:\Users\Aaron\Desktop\TMC_4C.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73880" y="6029132"/>
              <a:ext cx="2057400" cy="38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C:\Users\Aaron\Desktop\Tufts_FLO_4C.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08741" y="5805488"/>
              <a:ext cx="1768518" cy="82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userDrawn="1"/>
          </p:nvSpPr>
          <p:spPr>
            <a:xfrm>
              <a:off x="1" y="4267255"/>
              <a:ext cx="9143999" cy="858818"/>
            </a:xfrm>
            <a:prstGeom prst="rect">
              <a:avLst/>
            </a:prstGeom>
            <a:solidFill>
              <a:srgbClr val="4A9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grpSp>
      <p:sp>
        <p:nvSpPr>
          <p:cNvPr id="28" name="Text Placeholder 14"/>
          <p:cNvSpPr>
            <a:spLocks noGrp="1"/>
          </p:cNvSpPr>
          <p:nvPr>
            <p:ph type="body" sz="quarter" idx="13"/>
          </p:nvPr>
        </p:nvSpPr>
        <p:spPr>
          <a:xfrm>
            <a:off x="412062" y="5210228"/>
            <a:ext cx="3048000" cy="304800"/>
          </a:xfrm>
        </p:spPr>
        <p:txBody>
          <a:bodyPr anchor="ctr">
            <a:noAutofit/>
          </a:bodyPr>
          <a:lstStyle>
            <a:lvl1pPr marL="0" indent="0">
              <a:buNone/>
              <a:defRPr sz="1100" b="0" baseline="0">
                <a:solidFill>
                  <a:schemeClr val="bg1"/>
                </a:solidFill>
                <a:latin typeface="Cambria" panose="02040503050406030204" pitchFamily="18" charset="0"/>
              </a:defRPr>
            </a:lvl1pPr>
          </a:lstStyle>
          <a:p>
            <a:pPr lvl="0"/>
            <a:r>
              <a:rPr lang="en-US" smtClean="0"/>
              <a:t>Click to edit Master text styles</a:t>
            </a:r>
          </a:p>
        </p:txBody>
      </p:sp>
      <p:sp>
        <p:nvSpPr>
          <p:cNvPr id="2" name="Title 1"/>
          <p:cNvSpPr>
            <a:spLocks noGrp="1"/>
          </p:cNvSpPr>
          <p:nvPr>
            <p:ph type="ctrTitle"/>
          </p:nvPr>
        </p:nvSpPr>
        <p:spPr>
          <a:xfrm>
            <a:off x="408648" y="4417188"/>
            <a:ext cx="7772400" cy="552450"/>
          </a:xfrm>
        </p:spPr>
        <p:txBody>
          <a:bodyPr anchor="t">
            <a:noAutofit/>
          </a:bodyPr>
          <a:lstStyle>
            <a:lvl1pPr algn="l">
              <a:defRPr sz="3600" b="1">
                <a:solidFill>
                  <a:schemeClr val="bg1"/>
                </a:solidFill>
                <a:latin typeface="Cambria" panose="020405030504060302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09996" y="3921832"/>
            <a:ext cx="6981404" cy="329184"/>
          </a:xfrm>
        </p:spPr>
        <p:txBody>
          <a:bodyPr anchor="ctr">
            <a:noAutofit/>
          </a:bodyPr>
          <a:lstStyle>
            <a:lvl1pPr marL="0" indent="0" algn="l">
              <a:buNone/>
              <a:defRPr sz="1700">
                <a:solidFill>
                  <a:schemeClr val="bg1"/>
                </a:solidFill>
                <a:latin typeface="Cambria" panose="0204050305040603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20228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26" name="Group 14"/>
          <p:cNvGrpSpPr>
            <a:grpSpLocks/>
          </p:cNvGrpSpPr>
          <p:nvPr userDrawn="1"/>
        </p:nvGrpSpPr>
        <p:grpSpPr bwMode="auto">
          <a:xfrm>
            <a:off x="0" y="1588"/>
            <a:ext cx="9144000" cy="1217612"/>
            <a:chOff x="-1" y="1588"/>
            <a:chExt cx="9144001" cy="1218327"/>
          </a:xfrm>
        </p:grpSpPr>
        <p:sp>
          <p:nvSpPr>
            <p:cNvPr id="16" name="Rectangle 15"/>
            <p:cNvSpPr/>
            <p:nvPr userDrawn="1"/>
          </p:nvSpPr>
          <p:spPr>
            <a:xfrm>
              <a:off x="1587" y="1588"/>
              <a:ext cx="9142413" cy="1218327"/>
            </a:xfrm>
            <a:prstGeom prst="rect">
              <a:avLst/>
            </a:prstGeom>
            <a:solidFill>
              <a:srgbClr val="183A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sp>
          <p:nvSpPr>
            <p:cNvPr id="17" name="Rectangle 16"/>
            <p:cNvSpPr/>
            <p:nvPr userDrawn="1"/>
          </p:nvSpPr>
          <p:spPr>
            <a:xfrm>
              <a:off x="-1" y="1588"/>
              <a:ext cx="9142414" cy="1091252"/>
            </a:xfrm>
            <a:prstGeom prst="rect">
              <a:avLst/>
            </a:prstGeom>
            <a:solidFill>
              <a:srgbClr val="4A9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grpSp>
      <p:grpSp>
        <p:nvGrpSpPr>
          <p:cNvPr id="1027" name="Group 17"/>
          <p:cNvGrpSpPr>
            <a:grpSpLocks/>
          </p:cNvGrpSpPr>
          <p:nvPr userDrawn="1"/>
        </p:nvGrpSpPr>
        <p:grpSpPr bwMode="auto">
          <a:xfrm>
            <a:off x="0" y="5930900"/>
            <a:ext cx="9142413" cy="676275"/>
            <a:chOff x="-3" y="5930900"/>
            <a:chExt cx="9142416" cy="675735"/>
          </a:xfrm>
        </p:grpSpPr>
        <p:sp>
          <p:nvSpPr>
            <p:cNvPr id="19" name="Rectangle 18"/>
            <p:cNvSpPr/>
            <p:nvPr userDrawn="1"/>
          </p:nvSpPr>
          <p:spPr>
            <a:xfrm>
              <a:off x="-3" y="5980074"/>
              <a:ext cx="2286001" cy="49173"/>
            </a:xfrm>
            <a:prstGeom prst="rect">
              <a:avLst/>
            </a:prstGeom>
            <a:solidFill>
              <a:srgbClr val="4A9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sp>
          <p:nvSpPr>
            <p:cNvPr id="20" name="Rectangle 19"/>
            <p:cNvSpPr/>
            <p:nvPr userDrawn="1"/>
          </p:nvSpPr>
          <p:spPr>
            <a:xfrm>
              <a:off x="-3" y="5930900"/>
              <a:ext cx="9142416" cy="49174"/>
            </a:xfrm>
            <a:prstGeom prst="rect">
              <a:avLst/>
            </a:prstGeom>
            <a:solidFill>
              <a:srgbClr val="183A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pic>
          <p:nvPicPr>
            <p:cNvPr id="1034" name="Picture 5" descr="C:\Users\Aaron\Desktop\TMC_4C.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317123" y="6246019"/>
              <a:ext cx="1171692" cy="21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 descr="C:\Users\Aaron\Desktop\Tufts_FLO_4C.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731921" y="6100763"/>
              <a:ext cx="1085850" cy="50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Title Placeholder 1"/>
          <p:cNvSpPr>
            <a:spLocks noGrp="1"/>
          </p:cNvSpPr>
          <p:nvPr>
            <p:ph type="title"/>
          </p:nvPr>
        </p:nvSpPr>
        <p:spPr bwMode="auto">
          <a:xfrm>
            <a:off x="457200" y="425450"/>
            <a:ext cx="82296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9" name="Text Placeholder 2"/>
          <p:cNvSpPr>
            <a:spLocks noGrp="1"/>
          </p:cNvSpPr>
          <p:nvPr>
            <p:ph type="body" idx="1"/>
          </p:nvPr>
        </p:nvSpPr>
        <p:spPr bwMode="auto">
          <a:xfrm>
            <a:off x="457200" y="1470025"/>
            <a:ext cx="8229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25" name="Footer Placeholder 4"/>
          <p:cNvSpPr>
            <a:spLocks noGrp="1"/>
          </p:cNvSpPr>
          <p:nvPr>
            <p:ph type="ftr" sz="quarter" idx="3"/>
          </p:nvPr>
        </p:nvSpPr>
        <p:spPr>
          <a:xfrm>
            <a:off x="2289175" y="6197600"/>
            <a:ext cx="2895600" cy="365125"/>
          </a:xfrm>
          <a:prstGeom prst="rect">
            <a:avLst/>
          </a:prstGeom>
        </p:spPr>
        <p:txBody>
          <a:bodyPr vert="horz" lIns="91440" tIns="45720" rIns="91440" bIns="45720" rtlCol="0" anchor="ctr"/>
          <a:lstStyle>
            <a:lvl1pPr algn="l" eaLnBrk="0" fontAlgn="auto" hangingPunct="0">
              <a:spcBef>
                <a:spcPts val="0"/>
              </a:spcBef>
              <a:spcAft>
                <a:spcPts val="0"/>
              </a:spcAft>
              <a:defRPr sz="1100">
                <a:solidFill>
                  <a:srgbClr val="183A68"/>
                </a:solidFill>
                <a:latin typeface="Cambria" panose="02040503050406030204" pitchFamily="18" charset="0"/>
                <a:ea typeface="+mn-ea"/>
                <a:cs typeface="+mn-cs"/>
              </a:defRPr>
            </a:lvl1pPr>
          </a:lstStyle>
          <a:p>
            <a:pPr>
              <a:defRPr/>
            </a:pPr>
            <a:endParaRPr lang="en-US"/>
          </a:p>
        </p:txBody>
      </p:sp>
      <p:sp>
        <p:nvSpPr>
          <p:cNvPr id="26" name="Slide Number Placeholder 5"/>
          <p:cNvSpPr>
            <a:spLocks noGrp="1"/>
          </p:cNvSpPr>
          <p:nvPr>
            <p:ph type="sldNum" sz="quarter" idx="4"/>
          </p:nvPr>
        </p:nvSpPr>
        <p:spPr>
          <a:xfrm>
            <a:off x="363538" y="6246813"/>
            <a:ext cx="685800" cy="255587"/>
          </a:xfrm>
          <a:prstGeom prst="rect">
            <a:avLst/>
          </a:prstGeom>
        </p:spPr>
        <p:txBody>
          <a:bodyPr vert="horz" wrap="square" lIns="91440" tIns="45720" rIns="91440" bIns="45720" numCol="1" anchor="ctr" anchorCtr="0" compatLnSpc="1">
            <a:prstTxWarp prst="textNoShape">
              <a:avLst/>
            </a:prstTxWarp>
          </a:bodyPr>
          <a:lstStyle>
            <a:lvl1pPr eaLnBrk="0" hangingPunct="0">
              <a:defRPr sz="1000" b="1">
                <a:solidFill>
                  <a:srgbClr val="4A90CE"/>
                </a:solidFill>
                <a:latin typeface="Cambria" pitchFamily="18" charset="0"/>
                <a:cs typeface="Arial" pitchFamily="34" charset="0"/>
              </a:defRPr>
            </a:lvl1pPr>
          </a:lstStyle>
          <a:p>
            <a:pPr>
              <a:defRPr/>
            </a:pPr>
            <a:fld id="{668953EC-52AA-48F5-9F80-31DAE6B2825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52" r:id="rId1"/>
    <p:sldLayoutId id="2147483746" r:id="rId2"/>
    <p:sldLayoutId id="2147483747" r:id="rId3"/>
    <p:sldLayoutId id="2147483748" r:id="rId4"/>
    <p:sldLayoutId id="2147483749" r:id="rId5"/>
    <p:sldLayoutId id="2147483753" r:id="rId6"/>
    <p:sldLayoutId id="2147483794" r:id="rId7"/>
    <p:sldLayoutId id="2147483807" r:id="rId8"/>
  </p:sldLayoutIdLst>
  <p:hf hdr="0" ftr="0" dt="0"/>
  <p:txStyles>
    <p:titleStyle>
      <a:lvl1pPr algn="l" rtl="0" eaLnBrk="0" fontAlgn="base" hangingPunct="0">
        <a:spcBef>
          <a:spcPct val="0"/>
        </a:spcBef>
        <a:spcAft>
          <a:spcPct val="0"/>
        </a:spcAft>
        <a:defRPr sz="3400" kern="1200">
          <a:solidFill>
            <a:schemeClr val="bg1"/>
          </a:solidFill>
          <a:latin typeface="Cambria" panose="02040503050406030204" pitchFamily="18" charset="0"/>
          <a:ea typeface="ＭＳ Ｐゴシック" charset="0"/>
          <a:cs typeface="ＭＳ Ｐゴシック" charset="0"/>
        </a:defRPr>
      </a:lvl1pPr>
      <a:lvl2pPr algn="l" rtl="0" eaLnBrk="0" fontAlgn="base" hangingPunct="0">
        <a:spcBef>
          <a:spcPct val="0"/>
        </a:spcBef>
        <a:spcAft>
          <a:spcPct val="0"/>
        </a:spcAft>
        <a:defRPr sz="3400">
          <a:solidFill>
            <a:schemeClr val="bg1"/>
          </a:solidFill>
          <a:latin typeface="Cambria" pitchFamily="18" charset="0"/>
          <a:ea typeface="ＭＳ Ｐゴシック" charset="0"/>
          <a:cs typeface="ＭＳ Ｐゴシック" charset="0"/>
        </a:defRPr>
      </a:lvl2pPr>
      <a:lvl3pPr algn="l" rtl="0" eaLnBrk="0" fontAlgn="base" hangingPunct="0">
        <a:spcBef>
          <a:spcPct val="0"/>
        </a:spcBef>
        <a:spcAft>
          <a:spcPct val="0"/>
        </a:spcAft>
        <a:defRPr sz="3400">
          <a:solidFill>
            <a:schemeClr val="bg1"/>
          </a:solidFill>
          <a:latin typeface="Cambria" pitchFamily="18" charset="0"/>
          <a:ea typeface="ＭＳ Ｐゴシック" charset="0"/>
          <a:cs typeface="ＭＳ Ｐゴシック" charset="0"/>
        </a:defRPr>
      </a:lvl3pPr>
      <a:lvl4pPr algn="l" rtl="0" eaLnBrk="0" fontAlgn="base" hangingPunct="0">
        <a:spcBef>
          <a:spcPct val="0"/>
        </a:spcBef>
        <a:spcAft>
          <a:spcPct val="0"/>
        </a:spcAft>
        <a:defRPr sz="3400">
          <a:solidFill>
            <a:schemeClr val="bg1"/>
          </a:solidFill>
          <a:latin typeface="Cambria" pitchFamily="18" charset="0"/>
          <a:ea typeface="ＭＳ Ｐゴシック" charset="0"/>
          <a:cs typeface="ＭＳ Ｐゴシック" charset="0"/>
        </a:defRPr>
      </a:lvl4pPr>
      <a:lvl5pPr algn="l" rtl="0" eaLnBrk="0" fontAlgn="base" hangingPunct="0">
        <a:spcBef>
          <a:spcPct val="0"/>
        </a:spcBef>
        <a:spcAft>
          <a:spcPct val="0"/>
        </a:spcAft>
        <a:defRPr sz="3400">
          <a:solidFill>
            <a:schemeClr val="bg1"/>
          </a:solidFill>
          <a:latin typeface="Cambria" pitchFamily="18" charset="0"/>
          <a:ea typeface="ＭＳ Ｐゴシック" charset="0"/>
          <a:cs typeface="ＭＳ Ｐゴシック" charset="0"/>
        </a:defRPr>
      </a:lvl5pPr>
      <a:lvl6pPr marL="457200" algn="l" rtl="0" fontAlgn="base">
        <a:spcBef>
          <a:spcPct val="0"/>
        </a:spcBef>
        <a:spcAft>
          <a:spcPct val="0"/>
        </a:spcAft>
        <a:defRPr sz="3400">
          <a:solidFill>
            <a:schemeClr val="bg1"/>
          </a:solidFill>
          <a:latin typeface="Calibri" pitchFamily="34" charset="0"/>
        </a:defRPr>
      </a:lvl6pPr>
      <a:lvl7pPr marL="914400" algn="l" rtl="0" fontAlgn="base">
        <a:spcBef>
          <a:spcPct val="0"/>
        </a:spcBef>
        <a:spcAft>
          <a:spcPct val="0"/>
        </a:spcAft>
        <a:defRPr sz="3400">
          <a:solidFill>
            <a:schemeClr val="bg1"/>
          </a:solidFill>
          <a:latin typeface="Calibri" pitchFamily="34" charset="0"/>
        </a:defRPr>
      </a:lvl7pPr>
      <a:lvl8pPr marL="1371600" algn="l" rtl="0" fontAlgn="base">
        <a:spcBef>
          <a:spcPct val="0"/>
        </a:spcBef>
        <a:spcAft>
          <a:spcPct val="0"/>
        </a:spcAft>
        <a:defRPr sz="3400">
          <a:solidFill>
            <a:schemeClr val="bg1"/>
          </a:solidFill>
          <a:latin typeface="Calibri" pitchFamily="34" charset="0"/>
        </a:defRPr>
      </a:lvl8pPr>
      <a:lvl9pPr marL="1828800" algn="l" rtl="0" fontAlgn="base">
        <a:spcBef>
          <a:spcPct val="0"/>
        </a:spcBef>
        <a:spcAft>
          <a:spcPct val="0"/>
        </a:spcAft>
        <a:defRPr sz="3400">
          <a:solidFill>
            <a:schemeClr val="bg1"/>
          </a:solidFill>
          <a:latin typeface="Calibri" pitchFamily="34" charset="0"/>
        </a:defRPr>
      </a:lvl9pPr>
    </p:titleStyle>
    <p:bodyStyle>
      <a:lvl1pPr marL="255588" indent="-255588" algn="l" rtl="0" eaLnBrk="0" fontAlgn="base" hangingPunct="0">
        <a:spcBef>
          <a:spcPct val="0"/>
        </a:spcBef>
        <a:spcAft>
          <a:spcPts val="600"/>
        </a:spcAft>
        <a:buClr>
          <a:srgbClr val="183A68"/>
        </a:buClr>
        <a:buSzPct val="80000"/>
        <a:buFont typeface="Wingdings 3" pitchFamily="18" charset="2"/>
        <a:buChar char=""/>
        <a:defRPr sz="2400" kern="1200">
          <a:solidFill>
            <a:srgbClr val="183A68"/>
          </a:solidFill>
          <a:latin typeface="Cambria" panose="02040503050406030204" pitchFamily="18" charset="0"/>
          <a:ea typeface="ＭＳ Ｐゴシック" charset="0"/>
          <a:cs typeface="ＭＳ Ｐゴシック" charset="0"/>
        </a:defRPr>
      </a:lvl1pPr>
      <a:lvl2pPr marL="457200" indent="-182563" algn="l" rtl="0" eaLnBrk="0" fontAlgn="base" hangingPunct="0">
        <a:spcBef>
          <a:spcPct val="0"/>
        </a:spcBef>
        <a:spcAft>
          <a:spcPts val="600"/>
        </a:spcAft>
        <a:buClr>
          <a:srgbClr val="183A68"/>
        </a:buClr>
        <a:buFont typeface="Wingdings" pitchFamily="2" charset="2"/>
        <a:buChar char="§"/>
        <a:defRPr sz="2000" kern="1200">
          <a:solidFill>
            <a:srgbClr val="183A68"/>
          </a:solidFill>
          <a:latin typeface="Cambria" panose="02040503050406030204" pitchFamily="18" charset="0"/>
          <a:ea typeface="ＭＳ Ｐゴシック" charset="0"/>
          <a:cs typeface="+mn-cs"/>
        </a:defRPr>
      </a:lvl2pPr>
      <a:lvl3pPr marL="639763" indent="-182563" algn="l" rtl="0" eaLnBrk="0" fontAlgn="base" hangingPunct="0">
        <a:spcBef>
          <a:spcPct val="0"/>
        </a:spcBef>
        <a:spcAft>
          <a:spcPts val="600"/>
        </a:spcAft>
        <a:buClr>
          <a:srgbClr val="4A90CE"/>
        </a:buClr>
        <a:buSzPct val="75000"/>
        <a:buFont typeface="Courier New" pitchFamily="49" charset="0"/>
        <a:buChar char="o"/>
        <a:defRPr kern="1200">
          <a:solidFill>
            <a:schemeClr val="tx2"/>
          </a:solidFill>
          <a:latin typeface="Cambria" panose="02040503050406030204" pitchFamily="18" charset="0"/>
          <a:ea typeface="ＭＳ Ｐゴシック" charset="0"/>
          <a:cs typeface="+mn-cs"/>
        </a:defRPr>
      </a:lvl3pPr>
      <a:lvl4pPr marL="914400" indent="-182563" algn="l" rtl="0" eaLnBrk="0" fontAlgn="base" hangingPunct="0">
        <a:spcBef>
          <a:spcPct val="0"/>
        </a:spcBef>
        <a:spcAft>
          <a:spcPts val="600"/>
        </a:spcAft>
        <a:buClr>
          <a:srgbClr val="183A68"/>
        </a:buClr>
        <a:buFont typeface="Arial" pitchFamily="34" charset="0"/>
        <a:buChar char="•"/>
        <a:defRPr sz="1600" kern="1200">
          <a:solidFill>
            <a:schemeClr val="bg2"/>
          </a:solidFill>
          <a:latin typeface="Cambria" panose="02040503050406030204" pitchFamily="18" charset="0"/>
          <a:ea typeface="ＭＳ Ｐゴシック" charset="0"/>
          <a:cs typeface="+mn-cs"/>
        </a:defRPr>
      </a:lvl4pPr>
      <a:lvl5pPr marL="2057400" indent="-228600" algn="l" rtl="0" eaLnBrk="0" fontAlgn="base" hangingPunct="0">
        <a:spcBef>
          <a:spcPct val="0"/>
        </a:spcBef>
        <a:spcAft>
          <a:spcPts val="60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50" name="Group 14"/>
          <p:cNvGrpSpPr>
            <a:grpSpLocks/>
          </p:cNvGrpSpPr>
          <p:nvPr userDrawn="1"/>
        </p:nvGrpSpPr>
        <p:grpSpPr bwMode="auto">
          <a:xfrm>
            <a:off x="0" y="1588"/>
            <a:ext cx="9144000" cy="1217612"/>
            <a:chOff x="-1" y="1588"/>
            <a:chExt cx="9144001" cy="1218327"/>
          </a:xfrm>
        </p:grpSpPr>
        <p:sp>
          <p:nvSpPr>
            <p:cNvPr id="16" name="Rectangle 15"/>
            <p:cNvSpPr/>
            <p:nvPr userDrawn="1"/>
          </p:nvSpPr>
          <p:spPr>
            <a:xfrm>
              <a:off x="1587" y="1588"/>
              <a:ext cx="9142413" cy="1218327"/>
            </a:xfrm>
            <a:prstGeom prst="rect">
              <a:avLst/>
            </a:prstGeom>
            <a:solidFill>
              <a:srgbClr val="183A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17" name="Rectangle 16"/>
            <p:cNvSpPr/>
            <p:nvPr userDrawn="1"/>
          </p:nvSpPr>
          <p:spPr>
            <a:xfrm>
              <a:off x="-1" y="1588"/>
              <a:ext cx="9142414" cy="1091252"/>
            </a:xfrm>
            <a:prstGeom prst="rect">
              <a:avLst/>
            </a:prstGeom>
            <a:solidFill>
              <a:srgbClr val="4A9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grpSp>
      <p:grpSp>
        <p:nvGrpSpPr>
          <p:cNvPr id="2051" name="Group 17"/>
          <p:cNvGrpSpPr>
            <a:grpSpLocks/>
          </p:cNvGrpSpPr>
          <p:nvPr userDrawn="1"/>
        </p:nvGrpSpPr>
        <p:grpSpPr bwMode="auto">
          <a:xfrm>
            <a:off x="0" y="5930900"/>
            <a:ext cx="9142413" cy="676275"/>
            <a:chOff x="-3" y="5930900"/>
            <a:chExt cx="9142416" cy="675735"/>
          </a:xfrm>
        </p:grpSpPr>
        <p:sp>
          <p:nvSpPr>
            <p:cNvPr id="19" name="Rectangle 18"/>
            <p:cNvSpPr/>
            <p:nvPr userDrawn="1"/>
          </p:nvSpPr>
          <p:spPr>
            <a:xfrm>
              <a:off x="-3" y="5980074"/>
              <a:ext cx="2286001" cy="49173"/>
            </a:xfrm>
            <a:prstGeom prst="rect">
              <a:avLst/>
            </a:prstGeom>
            <a:solidFill>
              <a:srgbClr val="4A9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sp>
          <p:nvSpPr>
            <p:cNvPr id="20" name="Rectangle 19"/>
            <p:cNvSpPr/>
            <p:nvPr userDrawn="1"/>
          </p:nvSpPr>
          <p:spPr>
            <a:xfrm>
              <a:off x="-3" y="5930900"/>
              <a:ext cx="9142416" cy="49174"/>
            </a:xfrm>
            <a:prstGeom prst="rect">
              <a:avLst/>
            </a:prstGeom>
            <a:solidFill>
              <a:srgbClr val="183A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prstClr val="white"/>
                </a:solidFill>
              </a:endParaRPr>
            </a:p>
          </p:txBody>
        </p:sp>
        <p:pic>
          <p:nvPicPr>
            <p:cNvPr id="2058" name="Picture 5" descr="C:\Users\Aaron\Desktop\TMC_4C.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317123" y="6246019"/>
              <a:ext cx="1171692" cy="21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6" descr="C:\Users\Aaron\Desktop\Tufts_FLO_4C.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731921" y="6100763"/>
              <a:ext cx="1085850" cy="50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2" name="Title Placeholder 1"/>
          <p:cNvSpPr>
            <a:spLocks noGrp="1"/>
          </p:cNvSpPr>
          <p:nvPr>
            <p:ph type="title"/>
          </p:nvPr>
        </p:nvSpPr>
        <p:spPr bwMode="auto">
          <a:xfrm>
            <a:off x="457200" y="425450"/>
            <a:ext cx="82296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053" name="Text Placeholder 2"/>
          <p:cNvSpPr>
            <a:spLocks noGrp="1"/>
          </p:cNvSpPr>
          <p:nvPr>
            <p:ph type="body" idx="1"/>
          </p:nvPr>
        </p:nvSpPr>
        <p:spPr bwMode="auto">
          <a:xfrm>
            <a:off x="457200" y="1470025"/>
            <a:ext cx="8229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25" name="Footer Placeholder 4"/>
          <p:cNvSpPr>
            <a:spLocks noGrp="1"/>
          </p:cNvSpPr>
          <p:nvPr>
            <p:ph type="ftr" sz="quarter" idx="3"/>
          </p:nvPr>
        </p:nvSpPr>
        <p:spPr>
          <a:xfrm>
            <a:off x="2289175" y="6197600"/>
            <a:ext cx="2895600" cy="365125"/>
          </a:xfrm>
          <a:prstGeom prst="rect">
            <a:avLst/>
          </a:prstGeom>
        </p:spPr>
        <p:txBody>
          <a:bodyPr vert="horz" lIns="91440" tIns="45720" rIns="91440" bIns="45720" rtlCol="0" anchor="ctr"/>
          <a:lstStyle>
            <a:lvl1pPr algn="l" eaLnBrk="0" fontAlgn="auto" hangingPunct="0">
              <a:spcBef>
                <a:spcPts val="0"/>
              </a:spcBef>
              <a:spcAft>
                <a:spcPts val="0"/>
              </a:spcAft>
              <a:defRPr sz="1100">
                <a:solidFill>
                  <a:srgbClr val="183A68"/>
                </a:solidFill>
                <a:latin typeface="Cambria" panose="02040503050406030204" pitchFamily="18" charset="0"/>
                <a:ea typeface="+mn-ea"/>
                <a:cs typeface="+mn-cs"/>
              </a:defRPr>
            </a:lvl1pPr>
          </a:lstStyle>
          <a:p>
            <a:pPr>
              <a:defRPr/>
            </a:pPr>
            <a:endParaRPr lang="en-US"/>
          </a:p>
        </p:txBody>
      </p:sp>
      <p:sp>
        <p:nvSpPr>
          <p:cNvPr id="26" name="Slide Number Placeholder 5"/>
          <p:cNvSpPr>
            <a:spLocks noGrp="1"/>
          </p:cNvSpPr>
          <p:nvPr>
            <p:ph type="sldNum" sz="quarter" idx="4"/>
          </p:nvPr>
        </p:nvSpPr>
        <p:spPr>
          <a:xfrm>
            <a:off x="363538" y="6246813"/>
            <a:ext cx="685800" cy="255587"/>
          </a:xfrm>
          <a:prstGeom prst="rect">
            <a:avLst/>
          </a:prstGeom>
        </p:spPr>
        <p:txBody>
          <a:bodyPr vert="horz" wrap="square" lIns="91440" tIns="45720" rIns="91440" bIns="45720" numCol="1" anchor="ctr" anchorCtr="0" compatLnSpc="1">
            <a:prstTxWarp prst="textNoShape">
              <a:avLst/>
            </a:prstTxWarp>
          </a:bodyPr>
          <a:lstStyle>
            <a:lvl1pPr eaLnBrk="0" hangingPunct="0">
              <a:defRPr sz="1000" b="1">
                <a:solidFill>
                  <a:srgbClr val="4A90CE"/>
                </a:solidFill>
                <a:latin typeface="Cambria" charset="0"/>
                <a:ea typeface="ＭＳ Ｐゴシック" pitchFamily="4" charset="-128"/>
                <a:cs typeface="Arial" charset="0"/>
              </a:defRPr>
            </a:lvl1pPr>
          </a:lstStyle>
          <a:p>
            <a:pPr>
              <a:defRPr/>
            </a:pPr>
            <a:fld id="{FB075A72-20D9-45CA-AC3D-6F6FE3A93E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hf hdr="0" ftr="0" dt="0"/>
  <p:txStyles>
    <p:titleStyle>
      <a:lvl1pPr algn="l" rtl="0" eaLnBrk="0" fontAlgn="base" hangingPunct="0">
        <a:spcBef>
          <a:spcPct val="0"/>
        </a:spcBef>
        <a:spcAft>
          <a:spcPct val="0"/>
        </a:spcAft>
        <a:defRPr sz="3400" kern="1200">
          <a:solidFill>
            <a:schemeClr val="bg1"/>
          </a:solidFill>
          <a:latin typeface="Cambria" panose="02040503050406030204" pitchFamily="18" charset="0"/>
          <a:ea typeface="ＭＳ Ｐゴシック" charset="0"/>
          <a:cs typeface="ＭＳ Ｐゴシック" charset="0"/>
        </a:defRPr>
      </a:lvl1pPr>
      <a:lvl2pPr algn="l" rtl="0" eaLnBrk="0" fontAlgn="base" hangingPunct="0">
        <a:spcBef>
          <a:spcPct val="0"/>
        </a:spcBef>
        <a:spcAft>
          <a:spcPct val="0"/>
        </a:spcAft>
        <a:defRPr sz="3400">
          <a:solidFill>
            <a:schemeClr val="bg1"/>
          </a:solidFill>
          <a:latin typeface="Cambria" pitchFamily="18" charset="0"/>
          <a:ea typeface="ＭＳ Ｐゴシック" charset="0"/>
          <a:cs typeface="ＭＳ Ｐゴシック" charset="0"/>
        </a:defRPr>
      </a:lvl2pPr>
      <a:lvl3pPr algn="l" rtl="0" eaLnBrk="0" fontAlgn="base" hangingPunct="0">
        <a:spcBef>
          <a:spcPct val="0"/>
        </a:spcBef>
        <a:spcAft>
          <a:spcPct val="0"/>
        </a:spcAft>
        <a:defRPr sz="3400">
          <a:solidFill>
            <a:schemeClr val="bg1"/>
          </a:solidFill>
          <a:latin typeface="Cambria" pitchFamily="18" charset="0"/>
          <a:ea typeface="ＭＳ Ｐゴシック" charset="0"/>
          <a:cs typeface="ＭＳ Ｐゴシック" charset="0"/>
        </a:defRPr>
      </a:lvl3pPr>
      <a:lvl4pPr algn="l" rtl="0" eaLnBrk="0" fontAlgn="base" hangingPunct="0">
        <a:spcBef>
          <a:spcPct val="0"/>
        </a:spcBef>
        <a:spcAft>
          <a:spcPct val="0"/>
        </a:spcAft>
        <a:defRPr sz="3400">
          <a:solidFill>
            <a:schemeClr val="bg1"/>
          </a:solidFill>
          <a:latin typeface="Cambria" pitchFamily="18" charset="0"/>
          <a:ea typeface="ＭＳ Ｐゴシック" charset="0"/>
          <a:cs typeface="ＭＳ Ｐゴシック" charset="0"/>
        </a:defRPr>
      </a:lvl4pPr>
      <a:lvl5pPr algn="l" rtl="0" eaLnBrk="0" fontAlgn="base" hangingPunct="0">
        <a:spcBef>
          <a:spcPct val="0"/>
        </a:spcBef>
        <a:spcAft>
          <a:spcPct val="0"/>
        </a:spcAft>
        <a:defRPr sz="3400">
          <a:solidFill>
            <a:schemeClr val="bg1"/>
          </a:solidFill>
          <a:latin typeface="Cambria" pitchFamily="18" charset="0"/>
          <a:ea typeface="ＭＳ Ｐゴシック" charset="0"/>
          <a:cs typeface="ＭＳ Ｐゴシック" charset="0"/>
        </a:defRPr>
      </a:lvl5pPr>
      <a:lvl6pPr marL="457200" algn="l" rtl="0" fontAlgn="base">
        <a:spcBef>
          <a:spcPct val="0"/>
        </a:spcBef>
        <a:spcAft>
          <a:spcPct val="0"/>
        </a:spcAft>
        <a:defRPr sz="3400">
          <a:solidFill>
            <a:schemeClr val="bg1"/>
          </a:solidFill>
          <a:latin typeface="Calibri" pitchFamily="34" charset="0"/>
        </a:defRPr>
      </a:lvl6pPr>
      <a:lvl7pPr marL="914400" algn="l" rtl="0" fontAlgn="base">
        <a:spcBef>
          <a:spcPct val="0"/>
        </a:spcBef>
        <a:spcAft>
          <a:spcPct val="0"/>
        </a:spcAft>
        <a:defRPr sz="3400">
          <a:solidFill>
            <a:schemeClr val="bg1"/>
          </a:solidFill>
          <a:latin typeface="Calibri" pitchFamily="34" charset="0"/>
        </a:defRPr>
      </a:lvl7pPr>
      <a:lvl8pPr marL="1371600" algn="l" rtl="0" fontAlgn="base">
        <a:spcBef>
          <a:spcPct val="0"/>
        </a:spcBef>
        <a:spcAft>
          <a:spcPct val="0"/>
        </a:spcAft>
        <a:defRPr sz="3400">
          <a:solidFill>
            <a:schemeClr val="bg1"/>
          </a:solidFill>
          <a:latin typeface="Calibri" pitchFamily="34" charset="0"/>
        </a:defRPr>
      </a:lvl8pPr>
      <a:lvl9pPr marL="1828800" algn="l" rtl="0" fontAlgn="base">
        <a:spcBef>
          <a:spcPct val="0"/>
        </a:spcBef>
        <a:spcAft>
          <a:spcPct val="0"/>
        </a:spcAft>
        <a:defRPr sz="3400">
          <a:solidFill>
            <a:schemeClr val="bg1"/>
          </a:solidFill>
          <a:latin typeface="Calibri" pitchFamily="34" charset="0"/>
        </a:defRPr>
      </a:lvl9pPr>
    </p:titleStyle>
    <p:bodyStyle>
      <a:lvl1pPr marL="255588" indent="-255588" algn="l" rtl="0" eaLnBrk="0" fontAlgn="base" hangingPunct="0">
        <a:spcBef>
          <a:spcPct val="0"/>
        </a:spcBef>
        <a:spcAft>
          <a:spcPts val="600"/>
        </a:spcAft>
        <a:buClr>
          <a:srgbClr val="183A68"/>
        </a:buClr>
        <a:buSzPct val="80000"/>
        <a:buFont typeface="Wingdings 3" pitchFamily="18" charset="2"/>
        <a:buChar char=""/>
        <a:defRPr sz="2400" kern="1200">
          <a:solidFill>
            <a:srgbClr val="183A68"/>
          </a:solidFill>
          <a:latin typeface="Cambria" panose="02040503050406030204" pitchFamily="18" charset="0"/>
          <a:ea typeface="ＭＳ Ｐゴシック" charset="0"/>
          <a:cs typeface="ＭＳ Ｐゴシック" charset="0"/>
        </a:defRPr>
      </a:lvl1pPr>
      <a:lvl2pPr marL="457200" indent="-182563" algn="l" rtl="0" eaLnBrk="0" fontAlgn="base" hangingPunct="0">
        <a:spcBef>
          <a:spcPct val="0"/>
        </a:spcBef>
        <a:spcAft>
          <a:spcPts val="600"/>
        </a:spcAft>
        <a:buClr>
          <a:srgbClr val="183A68"/>
        </a:buClr>
        <a:buFont typeface="Wingdings" pitchFamily="2" charset="2"/>
        <a:buChar char="§"/>
        <a:defRPr sz="2000" kern="1200">
          <a:solidFill>
            <a:srgbClr val="183A68"/>
          </a:solidFill>
          <a:latin typeface="Cambria" panose="02040503050406030204" pitchFamily="18" charset="0"/>
          <a:ea typeface="ＭＳ Ｐゴシック" charset="0"/>
          <a:cs typeface="+mn-cs"/>
        </a:defRPr>
      </a:lvl2pPr>
      <a:lvl3pPr marL="639763" indent="-182563" algn="l" rtl="0" eaLnBrk="0" fontAlgn="base" hangingPunct="0">
        <a:spcBef>
          <a:spcPct val="0"/>
        </a:spcBef>
        <a:spcAft>
          <a:spcPts val="600"/>
        </a:spcAft>
        <a:buClr>
          <a:srgbClr val="4A90CE"/>
        </a:buClr>
        <a:buSzPct val="75000"/>
        <a:buFont typeface="Courier New" pitchFamily="49" charset="0"/>
        <a:buChar char="o"/>
        <a:defRPr kern="1200">
          <a:solidFill>
            <a:schemeClr val="tx2"/>
          </a:solidFill>
          <a:latin typeface="Cambria" panose="02040503050406030204" pitchFamily="18" charset="0"/>
          <a:ea typeface="ＭＳ Ｐゴシック" charset="0"/>
          <a:cs typeface="+mn-cs"/>
        </a:defRPr>
      </a:lvl3pPr>
      <a:lvl4pPr marL="914400" indent="-182563" algn="l" rtl="0" eaLnBrk="0" fontAlgn="base" hangingPunct="0">
        <a:spcBef>
          <a:spcPct val="0"/>
        </a:spcBef>
        <a:spcAft>
          <a:spcPts val="600"/>
        </a:spcAft>
        <a:buClr>
          <a:srgbClr val="183A68"/>
        </a:buClr>
        <a:buFont typeface="Arial" pitchFamily="34" charset="0"/>
        <a:buChar char="•"/>
        <a:defRPr sz="1600" kern="1200">
          <a:solidFill>
            <a:schemeClr val="bg2"/>
          </a:solidFill>
          <a:latin typeface="Cambria" panose="02040503050406030204" pitchFamily="18" charset="0"/>
          <a:ea typeface="ＭＳ Ｐゴシック" charset="0"/>
          <a:cs typeface="+mn-cs"/>
        </a:defRPr>
      </a:lvl4pPr>
      <a:lvl5pPr marL="2057400" indent="-228600" algn="l" rtl="0" eaLnBrk="0" fontAlgn="base" hangingPunct="0">
        <a:spcBef>
          <a:spcPct val="0"/>
        </a:spcBef>
        <a:spcAft>
          <a:spcPts val="60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hyperlink" Target="http://www.theswyc.org/"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microsoft.com/office/2007/relationships/media" Target="../media/media4.wav"/><Relationship Id="rId1" Type="http://schemas.openxmlformats.org/officeDocument/2006/relationships/audio" Target="NULL" TargetMode="External"/><Relationship Id="rId6" Type="http://schemas.openxmlformats.org/officeDocument/2006/relationships/image" Target="../media/image10.gif"/><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wav"/><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av"/><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www.theswyc.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agesandstages.com/wp-content/uploads/2015/06/Tips-for-ASQ-in-Pediatric-Practices.pdf" TargetMode="External"/><Relationship Id="rId4" Type="http://schemas.openxmlformats.org/officeDocument/2006/relationships/hyperlink" Target="http://www.childrenshospital.org/developmental-screening/how-to-implement"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surveymonkey.com/r/XQ22CQZ" TargetMode="Externa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5000"/>
          <a:stretch/>
        </p:blipFill>
        <p:spPr>
          <a:xfrm>
            <a:off x="-13138" y="0"/>
            <a:ext cx="9144000" cy="4343400"/>
          </a:xfrm>
          <a:prstGeom prst="rect">
            <a:avLst/>
          </a:prstGeom>
        </p:spPr>
      </p:pic>
      <p:sp>
        <p:nvSpPr>
          <p:cNvPr id="20482" name="Text Placeholder 1"/>
          <p:cNvSpPr>
            <a:spLocks noGrp="1"/>
          </p:cNvSpPr>
          <p:nvPr>
            <p:ph type="body" sz="quarter" idx="13"/>
          </p:nvPr>
        </p:nvSpPr>
        <p:spPr>
          <a:xfrm>
            <a:off x="0" y="5353050"/>
            <a:ext cx="4711700" cy="1752600"/>
          </a:xfrm>
        </p:spPr>
        <p:txBody>
          <a:bodyPr/>
          <a:lstStyle/>
          <a:p>
            <a:pPr eaLnBrk="1" hangingPunct="1"/>
            <a:r>
              <a:rPr lang="en-US" altLang="en-US" sz="1800" dirty="0" smtClean="0">
                <a:solidFill>
                  <a:schemeClr val="bg2"/>
                </a:solidFill>
                <a:latin typeface="Calibri" panose="020F0502020204030204" pitchFamily="34" charset="0"/>
                <a:ea typeface="ＭＳ Ｐゴシック" pitchFamily="34" charset="-128"/>
                <a:cs typeface="Arial" pitchFamily="34" charset="0"/>
              </a:rPr>
              <a:t>Ellen C. Perrin, MD </a:t>
            </a:r>
          </a:p>
          <a:p>
            <a:pPr eaLnBrk="1" hangingPunct="1"/>
            <a:r>
              <a:rPr lang="en-US" altLang="en-US" sz="1800" dirty="0" smtClean="0">
                <a:solidFill>
                  <a:schemeClr val="bg2"/>
                </a:solidFill>
                <a:latin typeface="Calibri" panose="020F0502020204030204" pitchFamily="34" charset="0"/>
                <a:ea typeface="ＭＳ Ｐゴシック" pitchFamily="34" charset="-128"/>
                <a:cs typeface="Arial" pitchFamily="34" charset="0"/>
              </a:rPr>
              <a:t>R. Christopher Sheldrick, PhD</a:t>
            </a:r>
          </a:p>
          <a:p>
            <a:pPr eaLnBrk="1" hangingPunct="1"/>
            <a:r>
              <a:rPr lang="en-US" altLang="en-US" sz="1800" dirty="0" smtClean="0">
                <a:solidFill>
                  <a:schemeClr val="bg2"/>
                </a:solidFill>
                <a:latin typeface="Calibri" panose="020F0502020204030204" pitchFamily="34" charset="0"/>
                <a:ea typeface="ＭＳ Ｐゴシック" pitchFamily="34" charset="-128"/>
                <a:cs typeface="Arial" pitchFamily="34" charset="0"/>
              </a:rPr>
              <a:t>Kate Mattern, BA</a:t>
            </a:r>
          </a:p>
        </p:txBody>
      </p:sp>
      <p:sp>
        <p:nvSpPr>
          <p:cNvPr id="20483" name="Title 2"/>
          <p:cNvSpPr>
            <a:spLocks noGrp="1"/>
          </p:cNvSpPr>
          <p:nvPr>
            <p:ph type="ctrTitle"/>
          </p:nvPr>
        </p:nvSpPr>
        <p:spPr>
          <a:xfrm>
            <a:off x="0" y="3886200"/>
            <a:ext cx="9144000" cy="1600200"/>
          </a:xfrm>
          <a:solidFill>
            <a:schemeClr val="tx2"/>
          </a:solidFill>
        </p:spPr>
        <p:txBody>
          <a:bodyPr/>
          <a:lstStyle/>
          <a:p>
            <a:pPr eaLnBrk="1" hangingPunct="1"/>
            <a:r>
              <a:rPr lang="en-US" altLang="en-US" sz="2800" dirty="0" smtClean="0">
                <a:latin typeface="Calibri" panose="020F0502020204030204" pitchFamily="34" charset="0"/>
                <a:ea typeface="ＭＳ Ｐゴシック" pitchFamily="34" charset="-128"/>
                <a:cs typeface="Arial" pitchFamily="34" charset="0"/>
              </a:rPr>
              <a:t>Creating a SWYC Screening Plan, Part 1/5</a:t>
            </a:r>
            <a:br>
              <a:rPr lang="en-US" altLang="en-US" sz="2800" dirty="0" smtClean="0">
                <a:latin typeface="Calibri" panose="020F0502020204030204" pitchFamily="34" charset="0"/>
                <a:ea typeface="ＭＳ Ｐゴシック" pitchFamily="34" charset="-128"/>
                <a:cs typeface="Arial" pitchFamily="34" charset="0"/>
              </a:rPr>
            </a:br>
            <a:r>
              <a:rPr lang="en-US" altLang="en-US" dirty="0" smtClean="0">
                <a:latin typeface="Calibri" panose="020F0502020204030204" pitchFamily="34" charset="0"/>
                <a:ea typeface="ＭＳ Ｐゴシック" pitchFamily="34" charset="-128"/>
                <a:cs typeface="Arial" pitchFamily="34" charset="0"/>
              </a:rPr>
              <a:t>What is a screening plan, </a:t>
            </a:r>
            <a:br>
              <a:rPr lang="en-US" altLang="en-US" dirty="0" smtClean="0">
                <a:latin typeface="Calibri" panose="020F0502020204030204" pitchFamily="34" charset="0"/>
                <a:ea typeface="ＭＳ Ｐゴシック" pitchFamily="34" charset="-128"/>
                <a:cs typeface="Arial" pitchFamily="34" charset="0"/>
              </a:rPr>
            </a:br>
            <a:r>
              <a:rPr lang="en-US" altLang="en-US" dirty="0" smtClean="0">
                <a:latin typeface="Calibri" panose="020F0502020204030204" pitchFamily="34" charset="0"/>
                <a:ea typeface="ＭＳ Ｐゴシック" pitchFamily="34" charset="-128"/>
                <a:cs typeface="Arial" pitchFamily="34" charset="0"/>
              </a:rPr>
              <a:t>and why do you need one?</a:t>
            </a:r>
          </a:p>
        </p:txBody>
      </p:sp>
      <p:sp>
        <p:nvSpPr>
          <p:cNvPr id="8" name="AutoShape 6" descr="Image result for pre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267200" y="5791200"/>
            <a:ext cx="22098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459.8559" end="3467.1582"/>
                </p14:media>
              </p:ext>
            </p:extLst>
          </p:nvPr>
        </p:nvPicPr>
        <p:blipFill>
          <a:blip r:embed="rId6"/>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806450"/>
          </a:xfrm>
        </p:spPr>
        <p:txBody>
          <a:bodyPr/>
          <a:lstStyle/>
          <a:p>
            <a:r>
              <a:rPr lang="en-US" b="1" dirty="0" smtClean="0">
                <a:latin typeface="+mj-lt"/>
                <a:cs typeface="Arial" panose="020B0604020202020204" pitchFamily="34" charset="0"/>
              </a:rPr>
              <a:t>Parts of this </a:t>
            </a:r>
            <a:r>
              <a:rPr lang="en-US" b="1" dirty="0" err="1" smtClean="0">
                <a:latin typeface="+mj-lt"/>
                <a:cs typeface="Arial" panose="020B0604020202020204" pitchFamily="34" charset="0"/>
              </a:rPr>
              <a:t>Powerpoint</a:t>
            </a:r>
            <a:r>
              <a:rPr lang="en-US" b="1" dirty="0" smtClean="0">
                <a:latin typeface="+mj-lt"/>
                <a:cs typeface="Arial" panose="020B0604020202020204" pitchFamily="34" charset="0"/>
              </a:rPr>
              <a:t> series</a:t>
            </a:r>
            <a:endParaRPr lang="en-US" b="1" dirty="0">
              <a:latin typeface="+mj-lt"/>
              <a:cs typeface="Arial" panose="020B0604020202020204" pitchFamily="34" charset="0"/>
            </a:endParaRPr>
          </a:p>
        </p:txBody>
      </p:sp>
      <p:sp>
        <p:nvSpPr>
          <p:cNvPr id="3" name="Content Placeholder 2"/>
          <p:cNvSpPr>
            <a:spLocks noGrp="1"/>
          </p:cNvSpPr>
          <p:nvPr>
            <p:ph idx="1"/>
          </p:nvPr>
        </p:nvSpPr>
        <p:spPr>
          <a:xfrm>
            <a:off x="304799" y="1447800"/>
            <a:ext cx="8723371" cy="4152900"/>
          </a:xfrm>
        </p:spPr>
        <p:txBody>
          <a:bodyPr/>
          <a:lstStyle/>
          <a:p>
            <a:r>
              <a:rPr lang="en-US" dirty="0" smtClean="0">
                <a:latin typeface="+mj-lt"/>
                <a:cs typeface="Arial" panose="020B0604020202020204" pitchFamily="34" charset="0"/>
              </a:rPr>
              <a:t> 5 parts in this </a:t>
            </a:r>
            <a:r>
              <a:rPr lang="en-US" dirty="0" err="1">
                <a:latin typeface="+mj-lt"/>
                <a:cs typeface="Arial" panose="020B0604020202020204" pitchFamily="34" charset="0"/>
              </a:rPr>
              <a:t>P</a:t>
            </a:r>
            <a:r>
              <a:rPr lang="en-US" dirty="0" err="1" smtClean="0">
                <a:latin typeface="+mj-lt"/>
                <a:cs typeface="Arial" panose="020B0604020202020204" pitchFamily="34" charset="0"/>
              </a:rPr>
              <a:t>owerpoint</a:t>
            </a:r>
            <a:r>
              <a:rPr lang="en-US" dirty="0" smtClean="0">
                <a:latin typeface="+mj-lt"/>
                <a:cs typeface="Arial" panose="020B0604020202020204" pitchFamily="34" charset="0"/>
              </a:rPr>
              <a:t> series:</a:t>
            </a:r>
          </a:p>
          <a:p>
            <a:pPr lvl="1"/>
            <a:r>
              <a:rPr lang="en-US" sz="2400" dirty="0" smtClean="0">
                <a:latin typeface="+mj-lt"/>
                <a:cs typeface="Arial" panose="020B0604020202020204" pitchFamily="34" charset="0"/>
              </a:rPr>
              <a:t>Part 1: </a:t>
            </a:r>
            <a:r>
              <a:rPr lang="en-US" sz="2400" i="1" dirty="0" smtClean="0">
                <a:latin typeface="+mj-lt"/>
                <a:cs typeface="Arial" panose="020B0604020202020204" pitchFamily="34" charset="0"/>
              </a:rPr>
              <a:t>What is a screening plan, and why do you need one?</a:t>
            </a:r>
          </a:p>
          <a:p>
            <a:pPr lvl="1"/>
            <a:r>
              <a:rPr lang="en-US" sz="2400" dirty="0">
                <a:latin typeface="+mj-lt"/>
                <a:cs typeface="Arial" panose="020B0604020202020204" pitchFamily="34" charset="0"/>
              </a:rPr>
              <a:t>Part </a:t>
            </a:r>
            <a:r>
              <a:rPr lang="en-US" sz="2400" dirty="0" smtClean="0">
                <a:latin typeface="+mj-lt"/>
                <a:cs typeface="Arial" panose="020B0604020202020204" pitchFamily="34" charset="0"/>
              </a:rPr>
              <a:t>2:  </a:t>
            </a:r>
            <a:r>
              <a:rPr lang="en-US" sz="2400" i="1" dirty="0" smtClean="0">
                <a:latin typeface="+mj-lt"/>
                <a:cs typeface="Arial" panose="020B0604020202020204" pitchFamily="34" charset="0"/>
              </a:rPr>
              <a:t>Defining your population</a:t>
            </a:r>
          </a:p>
          <a:p>
            <a:pPr lvl="1"/>
            <a:r>
              <a:rPr lang="en-US" sz="2400" dirty="0">
                <a:latin typeface="+mj-lt"/>
                <a:cs typeface="Arial" panose="020B0604020202020204" pitchFamily="34" charset="0"/>
              </a:rPr>
              <a:t>Part </a:t>
            </a:r>
            <a:r>
              <a:rPr lang="en-US" sz="2400" dirty="0" smtClean="0">
                <a:latin typeface="+mj-lt"/>
                <a:cs typeface="Arial" panose="020B0604020202020204" pitchFamily="34" charset="0"/>
              </a:rPr>
              <a:t>3: </a:t>
            </a:r>
            <a:r>
              <a:rPr lang="en-US" sz="2400" i="1" dirty="0" smtClean="0">
                <a:latin typeface="+mj-lt"/>
                <a:cs typeface="Arial" panose="020B0604020202020204" pitchFamily="34" charset="0"/>
              </a:rPr>
              <a:t>Building your infrastructure</a:t>
            </a:r>
          </a:p>
          <a:p>
            <a:pPr lvl="1"/>
            <a:r>
              <a:rPr lang="en-US" sz="2400" dirty="0">
                <a:latin typeface="+mj-lt"/>
                <a:cs typeface="Arial" panose="020B0604020202020204" pitchFamily="34" charset="0"/>
              </a:rPr>
              <a:t>Part </a:t>
            </a:r>
            <a:r>
              <a:rPr lang="en-US" sz="2400" dirty="0" smtClean="0">
                <a:latin typeface="+mj-lt"/>
                <a:cs typeface="Arial" panose="020B0604020202020204" pitchFamily="34" charset="0"/>
              </a:rPr>
              <a:t>4: </a:t>
            </a:r>
            <a:r>
              <a:rPr lang="en-US" sz="2400" i="1" dirty="0" smtClean="0">
                <a:latin typeface="+mj-lt"/>
                <a:cs typeface="Arial" panose="020B0604020202020204" pitchFamily="34" charset="0"/>
              </a:rPr>
              <a:t>Assign your roles and train your staff</a:t>
            </a:r>
          </a:p>
          <a:p>
            <a:pPr lvl="1"/>
            <a:r>
              <a:rPr lang="en-US" sz="2400" dirty="0">
                <a:latin typeface="+mj-lt"/>
                <a:cs typeface="Arial" panose="020B0604020202020204" pitchFamily="34" charset="0"/>
              </a:rPr>
              <a:t>Part </a:t>
            </a:r>
            <a:r>
              <a:rPr lang="en-US" sz="2400" dirty="0" smtClean="0">
                <a:latin typeface="+mj-lt"/>
                <a:cs typeface="Arial" panose="020B0604020202020204" pitchFamily="34" charset="0"/>
              </a:rPr>
              <a:t>5: </a:t>
            </a:r>
            <a:r>
              <a:rPr lang="en-US" sz="2400" i="1" dirty="0" smtClean="0">
                <a:latin typeface="+mj-lt"/>
                <a:cs typeface="Arial" panose="020B0604020202020204" pitchFamily="34" charset="0"/>
              </a:rPr>
              <a:t>Plan out your post-screening actions</a:t>
            </a:r>
          </a:p>
          <a:p>
            <a:endParaRPr lang="en-US" dirty="0" smtClean="0">
              <a:latin typeface="+mj-lt"/>
              <a:cs typeface="Arial" panose="020B0604020202020204" pitchFamily="34" charset="0"/>
            </a:endParaRPr>
          </a:p>
          <a:p>
            <a:pPr lvl="1"/>
            <a:r>
              <a:rPr lang="en-US" sz="2400" dirty="0">
                <a:latin typeface="+mj-lt"/>
                <a:cs typeface="Arial" panose="020B0604020202020204" pitchFamily="34" charset="0"/>
              </a:rPr>
              <a:t>A</a:t>
            </a:r>
            <a:r>
              <a:rPr lang="en-US" sz="2400" dirty="0" smtClean="0">
                <a:latin typeface="+mj-lt"/>
                <a:cs typeface="Arial" panose="020B0604020202020204" pitchFamily="34" charset="0"/>
              </a:rPr>
              <a:t>ll </a:t>
            </a:r>
            <a:r>
              <a:rPr lang="en-US" sz="2400" dirty="0">
                <a:latin typeface="+mj-lt"/>
                <a:cs typeface="Arial" panose="020B0604020202020204" pitchFamily="34" charset="0"/>
              </a:rPr>
              <a:t>available at </a:t>
            </a:r>
            <a:r>
              <a:rPr lang="en-US" sz="2400" dirty="0">
                <a:latin typeface="+mj-lt"/>
                <a:cs typeface="Arial" panose="020B0604020202020204" pitchFamily="34" charset="0"/>
                <a:hlinkClick r:id="rId5"/>
              </a:rPr>
              <a:t>www.theswyc.org</a:t>
            </a:r>
            <a:endParaRPr lang="en-US" sz="2400" dirty="0">
              <a:latin typeface="+mj-lt"/>
              <a:cs typeface="Arial" panose="020B0604020202020204" pitchFamily="34" charset="0"/>
            </a:endParaRPr>
          </a:p>
          <a:p>
            <a:pPr lvl="1"/>
            <a:endParaRPr lang="en-US" dirty="0" smtClean="0">
              <a:latin typeface="Arial" panose="020B0604020202020204" pitchFamily="34" charset="0"/>
              <a:cs typeface="Arial" panose="020B0604020202020204" pitchFamily="34" charset="0"/>
            </a:endParaRPr>
          </a:p>
          <a:p>
            <a:endParaRPr lang="en-US" dirty="0" smtClean="0"/>
          </a:p>
        </p:txBody>
      </p:sp>
      <p:sp>
        <p:nvSpPr>
          <p:cNvPr id="4" name="Slide Number Placeholder 3"/>
          <p:cNvSpPr>
            <a:spLocks noGrp="1"/>
          </p:cNvSpPr>
          <p:nvPr>
            <p:ph type="sldNum" sz="quarter" idx="11"/>
          </p:nvPr>
        </p:nvSpPr>
        <p:spPr/>
        <p:txBody>
          <a:bodyPr/>
          <a:lstStyle/>
          <a:p>
            <a:pPr>
              <a:defRPr/>
            </a:pPr>
            <a:fld id="{05DF2FA6-71AA-46DE-906F-1ED3DD04D1C6}" type="slidenum">
              <a:rPr lang="en-US" altLang="en-US" smtClean="0"/>
              <a:pPr>
                <a:defRPr/>
              </a:pPr>
              <a:t>2</a:t>
            </a:fld>
            <a:endParaRPr lang="en-US" altLang="en-US"/>
          </a:p>
        </p:txBody>
      </p:sp>
      <p:sp>
        <p:nvSpPr>
          <p:cNvPr id="6" name="Rectangle 5"/>
          <p:cNvSpPr/>
          <p:nvPr/>
        </p:nvSpPr>
        <p:spPr>
          <a:xfrm>
            <a:off x="5562600" y="6019800"/>
            <a:ext cx="20193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5853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806450"/>
          </a:xfrm>
        </p:spPr>
        <p:txBody>
          <a:bodyPr/>
          <a:lstStyle/>
          <a:p>
            <a:r>
              <a:rPr lang="en-US" b="1" dirty="0" smtClean="0">
                <a:latin typeface="+mj-lt"/>
                <a:cs typeface="Arial" panose="020B0604020202020204" pitchFamily="34" charset="0"/>
              </a:rPr>
              <a:t>What is a screening plan?</a:t>
            </a:r>
            <a:endParaRPr lang="en-US" b="1" dirty="0">
              <a:latin typeface="+mj-lt"/>
              <a:cs typeface="Arial" panose="020B0604020202020204" pitchFamily="34" charset="0"/>
            </a:endParaRPr>
          </a:p>
        </p:txBody>
      </p:sp>
      <p:sp>
        <p:nvSpPr>
          <p:cNvPr id="3" name="Content Placeholder 2"/>
          <p:cNvSpPr>
            <a:spLocks noGrp="1"/>
          </p:cNvSpPr>
          <p:nvPr>
            <p:ph idx="1"/>
          </p:nvPr>
        </p:nvSpPr>
        <p:spPr>
          <a:xfrm>
            <a:off x="304800" y="1447800"/>
            <a:ext cx="5105400" cy="4152900"/>
          </a:xfrm>
        </p:spPr>
        <p:txBody>
          <a:bodyPr/>
          <a:lstStyle/>
          <a:p>
            <a:r>
              <a:rPr lang="en-US" sz="2800" dirty="0" smtClean="0">
                <a:latin typeface="Arial" panose="020B0604020202020204" pitchFamily="34" charset="0"/>
                <a:cs typeface="Arial" panose="020B0604020202020204" pitchFamily="34" charset="0"/>
              </a:rPr>
              <a:t> </a:t>
            </a:r>
            <a:r>
              <a:rPr lang="en-US" dirty="0" smtClean="0">
                <a:latin typeface="+mj-lt"/>
                <a:cs typeface="Arial" panose="020B0604020202020204" pitchFamily="34" charset="0"/>
              </a:rPr>
              <a:t>A screening plan = practical logistics </a:t>
            </a:r>
          </a:p>
          <a:p>
            <a:endParaRPr lang="en-US" dirty="0" smtClean="0">
              <a:latin typeface="+mj-lt"/>
              <a:cs typeface="Arial" panose="020B0604020202020204" pitchFamily="34" charset="0"/>
            </a:endParaRPr>
          </a:p>
          <a:p>
            <a:r>
              <a:rPr lang="en-US" dirty="0" smtClean="0">
                <a:latin typeface="+mj-lt"/>
                <a:cs typeface="Arial" panose="020B0604020202020204" pitchFamily="34" charset="0"/>
              </a:rPr>
              <a:t> Considers every step, from printing off forms to interpreting screens</a:t>
            </a:r>
          </a:p>
          <a:p>
            <a:endParaRPr lang="en-US" dirty="0" smtClean="0">
              <a:latin typeface="Arial" panose="020B0604020202020204" pitchFamily="34" charset="0"/>
              <a:cs typeface="Arial" panose="020B0604020202020204" pitchFamily="34" charset="0"/>
            </a:endParaRPr>
          </a:p>
          <a:p>
            <a:pPr lvl="1"/>
            <a:endParaRPr lang="en-US" dirty="0" smtClean="0">
              <a:latin typeface="Arial" panose="020B0604020202020204" pitchFamily="34" charset="0"/>
              <a:cs typeface="Arial" panose="020B0604020202020204" pitchFamily="34" charset="0"/>
            </a:endParaRPr>
          </a:p>
          <a:p>
            <a:endParaRPr lang="en-US" dirty="0" smtClean="0"/>
          </a:p>
        </p:txBody>
      </p:sp>
      <p:sp>
        <p:nvSpPr>
          <p:cNvPr id="4" name="Slide Number Placeholder 3"/>
          <p:cNvSpPr>
            <a:spLocks noGrp="1"/>
          </p:cNvSpPr>
          <p:nvPr>
            <p:ph type="sldNum" sz="quarter" idx="11"/>
          </p:nvPr>
        </p:nvSpPr>
        <p:spPr/>
        <p:txBody>
          <a:bodyPr/>
          <a:lstStyle/>
          <a:p>
            <a:pPr>
              <a:defRPr/>
            </a:pPr>
            <a:fld id="{05DF2FA6-71AA-46DE-906F-1ED3DD04D1C6}" type="slidenum">
              <a:rPr lang="en-US" altLang="en-US" smtClean="0"/>
              <a:pPr>
                <a:defRPr/>
              </a:pPr>
              <a:t>3</a:t>
            </a:fld>
            <a:endParaRPr lang="en-US" alt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1981200"/>
            <a:ext cx="3274816" cy="3263900"/>
          </a:xfrm>
          <a:prstGeom prst="rect">
            <a:avLst/>
          </a:prstGeom>
        </p:spPr>
      </p:pic>
      <p:sp>
        <p:nvSpPr>
          <p:cNvPr id="6" name="Rectangle 5"/>
          <p:cNvSpPr/>
          <p:nvPr/>
        </p:nvSpPr>
        <p:spPr>
          <a:xfrm>
            <a:off x="5562600" y="6019800"/>
            <a:ext cx="20193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9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kmattern\AppData\Local\Microsoft\Windows\Temporary Internet Files\Content.IE5\K57ZOI4N\Thumbs up[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0287" y="1828800"/>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228600"/>
            <a:ext cx="8991600" cy="806450"/>
          </a:xfrm>
        </p:spPr>
        <p:txBody>
          <a:bodyPr/>
          <a:lstStyle/>
          <a:p>
            <a:r>
              <a:rPr lang="en-US" b="1" dirty="0" smtClean="0">
                <a:latin typeface="+mj-lt"/>
                <a:cs typeface="Arial" panose="020B0604020202020204" pitchFamily="34" charset="0"/>
              </a:rPr>
              <a:t>Helps ensure everyone is on board</a:t>
            </a:r>
            <a:endParaRPr lang="en-US" b="1" dirty="0">
              <a:latin typeface="+mj-lt"/>
              <a:cs typeface="Arial" panose="020B0604020202020204" pitchFamily="34" charset="0"/>
            </a:endParaRPr>
          </a:p>
        </p:txBody>
      </p:sp>
      <p:sp>
        <p:nvSpPr>
          <p:cNvPr id="3" name="Content Placeholder 2"/>
          <p:cNvSpPr>
            <a:spLocks noGrp="1"/>
          </p:cNvSpPr>
          <p:nvPr>
            <p:ph idx="1"/>
          </p:nvPr>
        </p:nvSpPr>
        <p:spPr>
          <a:xfrm>
            <a:off x="-66677" y="1185862"/>
            <a:ext cx="7700963" cy="4757738"/>
          </a:xfrm>
        </p:spPr>
        <p:txBody>
          <a:bodyPr>
            <a:normAutofit fontScale="85000" lnSpcReduction="20000"/>
          </a:bodyPr>
          <a:lstStyle/>
          <a:p>
            <a:pPr lvl="1"/>
            <a:endParaRPr lang="en-US" sz="2800" dirty="0" smtClean="0"/>
          </a:p>
          <a:p>
            <a:pPr lvl="1"/>
            <a:r>
              <a:rPr lang="en-US" sz="2800" dirty="0" smtClean="0">
                <a:latin typeface="+mj-lt"/>
              </a:rPr>
              <a:t> </a:t>
            </a:r>
            <a:r>
              <a:rPr lang="en-US" sz="2800" dirty="0" smtClean="0">
                <a:latin typeface="+mj-lt"/>
                <a:cs typeface="Arial" panose="020B0604020202020204" pitchFamily="34" charset="0"/>
              </a:rPr>
              <a:t>“How will this affect our workload?”</a:t>
            </a:r>
          </a:p>
          <a:p>
            <a:pPr lvl="1"/>
            <a:endParaRPr lang="en-US" sz="2800" dirty="0" smtClean="0">
              <a:latin typeface="+mj-lt"/>
              <a:cs typeface="Arial" panose="020B0604020202020204" pitchFamily="34" charset="0"/>
            </a:endParaRPr>
          </a:p>
          <a:p>
            <a:pPr lvl="1"/>
            <a:r>
              <a:rPr lang="en-US" sz="2800" dirty="0" smtClean="0">
                <a:latin typeface="+mj-lt"/>
                <a:cs typeface="Arial" panose="020B0604020202020204" pitchFamily="34" charset="0"/>
              </a:rPr>
              <a:t>“ Why is it worth doing?”</a:t>
            </a:r>
          </a:p>
          <a:p>
            <a:pPr lvl="1"/>
            <a:endParaRPr lang="en-US" sz="2800" dirty="0" smtClean="0">
              <a:latin typeface="+mj-lt"/>
              <a:cs typeface="Arial" panose="020B0604020202020204" pitchFamily="34" charset="0"/>
            </a:endParaRPr>
          </a:p>
          <a:p>
            <a:pPr lvl="1"/>
            <a:r>
              <a:rPr lang="en-US" sz="2800" dirty="0">
                <a:latin typeface="+mj-lt"/>
                <a:cs typeface="Arial" panose="020B0604020202020204" pitchFamily="34" charset="0"/>
              </a:rPr>
              <a:t> </a:t>
            </a:r>
            <a:r>
              <a:rPr lang="en-US" sz="2800" dirty="0" smtClean="0">
                <a:latin typeface="+mj-lt"/>
                <a:cs typeface="Arial" panose="020B0604020202020204" pitchFamily="34" charset="0"/>
              </a:rPr>
              <a:t>“Will this be good for our patients?”</a:t>
            </a:r>
          </a:p>
          <a:p>
            <a:pPr lvl="1"/>
            <a:endParaRPr lang="en-US" sz="2800" dirty="0" smtClean="0">
              <a:latin typeface="+mj-lt"/>
              <a:cs typeface="Arial" panose="020B0604020202020204" pitchFamily="34" charset="0"/>
            </a:endParaRPr>
          </a:p>
          <a:p>
            <a:pPr marL="571500" lvl="1" indent="-296863"/>
            <a:r>
              <a:rPr lang="en-US" sz="2800" dirty="0" smtClean="0">
                <a:latin typeface="+mj-lt"/>
                <a:cs typeface="Arial" panose="020B0604020202020204" pitchFamily="34" charset="0"/>
              </a:rPr>
              <a:t>“Who am I supposed to go to if I have problems with our new screening process?”</a:t>
            </a:r>
          </a:p>
          <a:p>
            <a:pPr marL="571500" lvl="1" indent="-296863"/>
            <a:endParaRPr lang="en-US" sz="2800" dirty="0" smtClean="0">
              <a:latin typeface="+mj-lt"/>
              <a:cs typeface="Arial" panose="020B0604020202020204" pitchFamily="34" charset="0"/>
            </a:endParaRPr>
          </a:p>
          <a:p>
            <a:pPr marL="571500" lvl="1" indent="-296863"/>
            <a:r>
              <a:rPr lang="en-US" sz="2800" dirty="0" smtClean="0">
                <a:latin typeface="+mj-lt"/>
                <a:cs typeface="Arial" panose="020B0604020202020204" pitchFamily="34" charset="0"/>
              </a:rPr>
              <a:t>“What do I do when a child screens positive- do we really have the resources to help?”</a:t>
            </a:r>
          </a:p>
          <a:p>
            <a:pPr lvl="1"/>
            <a:endParaRPr lang="en-US" dirty="0" smtClean="0">
              <a:latin typeface="Arial" panose="020B0604020202020204" pitchFamily="34" charset="0"/>
              <a:cs typeface="Arial" panose="020B0604020202020204" pitchFamily="34" charset="0"/>
            </a:endParaRPr>
          </a:p>
          <a:p>
            <a:pPr lvl="1"/>
            <a:endParaRPr lang="en-US" dirty="0" smtClean="0"/>
          </a:p>
          <a:p>
            <a:pPr lvl="1"/>
            <a:endParaRPr lang="en-US" dirty="0"/>
          </a:p>
        </p:txBody>
      </p:sp>
      <p:sp>
        <p:nvSpPr>
          <p:cNvPr id="4" name="Slide Number Placeholder 3"/>
          <p:cNvSpPr>
            <a:spLocks noGrp="1"/>
          </p:cNvSpPr>
          <p:nvPr>
            <p:ph type="sldNum" sz="quarter" idx="11"/>
          </p:nvPr>
        </p:nvSpPr>
        <p:spPr/>
        <p:txBody>
          <a:bodyPr/>
          <a:lstStyle/>
          <a:p>
            <a:pPr>
              <a:defRPr/>
            </a:pPr>
            <a:fld id="{05DF2FA6-71AA-46DE-906F-1ED3DD04D1C6}" type="slidenum">
              <a:rPr lang="en-US" altLang="en-US" smtClean="0"/>
              <a:pPr>
                <a:defRPr/>
              </a:pPr>
              <a:t>4</a:t>
            </a:fld>
            <a:endParaRPr lang="en-US" altLang="en-US"/>
          </a:p>
        </p:txBody>
      </p:sp>
      <p:pic>
        <p:nvPicPr>
          <p:cNvPr id="1027" name="Picture 3" descr="C:\Users\kmattern\AppData\Local\Microsoft\Windows\Temporary Internet Files\Content.IE5\2A8D39JO\blockpage[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mattern\AppData\Local\Microsoft\Windows\Temporary Internet Files\Content.IE5\K57ZOI4N\blockpage[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562600" y="6019800"/>
            <a:ext cx="20193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2922.2926" end="1982.9859"/>
                  <p14:bmkLst>
                    <p14:bmk name="Bookmark 1" time="3883.449"/>
                    <p14:bmk name="Bookmark 2" time="3884.449"/>
                  </p14:bmkLst>
                </p14:media>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623580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mediacall" presetSubtype="0" fill="hold" nodeType="clickEffect">
                                      <p:stCondLst>
                                        <p:cond delay="0"/>
                                      </p:stCondLst>
                                      <p:childTnLst>
                                        <p:cmd type="call" cmd="playFromBookmark(Bookmark 2)">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3.884)">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806450"/>
          </a:xfrm>
        </p:spPr>
        <p:txBody>
          <a:bodyPr/>
          <a:lstStyle/>
          <a:p>
            <a:r>
              <a:rPr lang="en-US" b="1" dirty="0" smtClean="0">
                <a:latin typeface="+mj-lt"/>
                <a:cs typeface="Arial" panose="020B0604020202020204" pitchFamily="34" charset="0"/>
              </a:rPr>
              <a:t>Prepares you for common misconceptions and frustrations</a:t>
            </a:r>
            <a:endParaRPr lang="en-US" b="1" dirty="0">
              <a:latin typeface="+mj-lt"/>
              <a:cs typeface="Arial" panose="020B0604020202020204" pitchFamily="34" charset="0"/>
            </a:endParaRPr>
          </a:p>
        </p:txBody>
      </p:sp>
      <p:sp>
        <p:nvSpPr>
          <p:cNvPr id="3" name="Content Placeholder 2"/>
          <p:cNvSpPr>
            <a:spLocks noGrp="1"/>
          </p:cNvSpPr>
          <p:nvPr>
            <p:ph idx="1"/>
          </p:nvPr>
        </p:nvSpPr>
        <p:spPr>
          <a:xfrm>
            <a:off x="228600" y="1143000"/>
            <a:ext cx="8458200" cy="4800600"/>
          </a:xfrm>
        </p:spPr>
        <p:txBody>
          <a:bodyPr>
            <a:normAutofit/>
          </a:bodyPr>
          <a:lstStyle/>
          <a:p>
            <a:pPr marL="274637" lvl="1" indent="0">
              <a:buNone/>
            </a:pPr>
            <a:endParaRPr lang="en-US" dirty="0"/>
          </a:p>
          <a:p>
            <a:pPr lvl="1"/>
            <a:r>
              <a:rPr lang="en-US" sz="2800" dirty="0">
                <a:latin typeface="Arial" panose="020B0604020202020204" pitchFamily="34" charset="0"/>
                <a:cs typeface="Arial" panose="020B0604020202020204" pitchFamily="34" charset="0"/>
              </a:rPr>
              <a:t> </a:t>
            </a:r>
            <a:r>
              <a:rPr lang="en-US" sz="2400" dirty="0">
                <a:latin typeface="+mj-lt"/>
                <a:cs typeface="Arial" panose="020B0604020202020204" pitchFamily="34" charset="0"/>
              </a:rPr>
              <a:t>“It feels like the SWYC is detecting way too many positives</a:t>
            </a:r>
            <a:r>
              <a:rPr lang="en-US" sz="2400" dirty="0" smtClean="0">
                <a:latin typeface="+mj-lt"/>
                <a:cs typeface="Arial" panose="020B0604020202020204" pitchFamily="34" charset="0"/>
              </a:rPr>
              <a:t>!”</a:t>
            </a:r>
            <a:endParaRPr lang="en-US" sz="2400" dirty="0">
              <a:latin typeface="+mj-lt"/>
              <a:cs typeface="Arial" panose="020B0604020202020204" pitchFamily="34" charset="0"/>
            </a:endParaRPr>
          </a:p>
          <a:p>
            <a:pPr lvl="1"/>
            <a:endParaRPr lang="en-US" sz="2400" dirty="0">
              <a:latin typeface="+mj-lt"/>
              <a:cs typeface="Arial" panose="020B0604020202020204" pitchFamily="34" charset="0"/>
            </a:endParaRPr>
          </a:p>
          <a:p>
            <a:pPr lvl="1"/>
            <a:r>
              <a:rPr lang="en-US" sz="2400" dirty="0">
                <a:latin typeface="+mj-lt"/>
                <a:cs typeface="Arial" panose="020B0604020202020204" pitchFamily="34" charset="0"/>
              </a:rPr>
              <a:t>“This child scored positive on the POSI, but </a:t>
            </a:r>
            <a:r>
              <a:rPr lang="en-US" sz="2400" dirty="0" smtClean="0">
                <a:latin typeface="+mj-lt"/>
                <a:cs typeface="Arial" panose="020B0604020202020204" pitchFamily="34" charset="0"/>
              </a:rPr>
              <a:t>after I talked to the parent, I don’t think the child really has Autism. Do I </a:t>
            </a:r>
            <a:r>
              <a:rPr lang="en-US" sz="2400" i="1" dirty="0" smtClean="0">
                <a:latin typeface="+mj-lt"/>
                <a:cs typeface="Arial" panose="020B0604020202020204" pitchFamily="34" charset="0"/>
              </a:rPr>
              <a:t>have</a:t>
            </a:r>
            <a:r>
              <a:rPr lang="en-US" sz="2400" dirty="0" smtClean="0">
                <a:latin typeface="+mj-lt"/>
                <a:cs typeface="Arial" panose="020B0604020202020204" pitchFamily="34" charset="0"/>
              </a:rPr>
              <a:t> to refer?”</a:t>
            </a:r>
          </a:p>
          <a:p>
            <a:pPr lvl="1"/>
            <a:endParaRPr lang="en-US" sz="2400" dirty="0" smtClean="0">
              <a:latin typeface="+mj-lt"/>
              <a:cs typeface="Arial" panose="020B0604020202020204" pitchFamily="34" charset="0"/>
            </a:endParaRPr>
          </a:p>
          <a:p>
            <a:pPr lvl="1"/>
            <a:r>
              <a:rPr lang="en-US" sz="2400" dirty="0" smtClean="0">
                <a:latin typeface="+mj-lt"/>
                <a:cs typeface="Arial" panose="020B0604020202020204" pitchFamily="34" charset="0"/>
              </a:rPr>
              <a:t>“The SWYC asks some questions that are ‘too hard’ for even typically developing children. I’m worried this will scare parents, even if their child is fine. What am I supposed to say?”</a:t>
            </a:r>
            <a:endParaRPr lang="en-US" sz="2400" dirty="0">
              <a:latin typeface="+mj-lt"/>
              <a:cs typeface="Arial" panose="020B0604020202020204" pitchFamily="34" charset="0"/>
            </a:endParaRPr>
          </a:p>
        </p:txBody>
      </p:sp>
      <p:sp>
        <p:nvSpPr>
          <p:cNvPr id="4" name="Slide Number Placeholder 3"/>
          <p:cNvSpPr>
            <a:spLocks noGrp="1"/>
          </p:cNvSpPr>
          <p:nvPr>
            <p:ph type="sldNum" sz="quarter" idx="11"/>
          </p:nvPr>
        </p:nvSpPr>
        <p:spPr/>
        <p:txBody>
          <a:bodyPr/>
          <a:lstStyle/>
          <a:p>
            <a:pPr>
              <a:defRPr/>
            </a:pPr>
            <a:fld id="{05DF2FA6-71AA-46DE-906F-1ED3DD04D1C6}" type="slidenum">
              <a:rPr lang="en-US" altLang="en-US" smtClean="0"/>
              <a:pPr>
                <a:defRPr/>
              </a:pPr>
              <a:t>5</a:t>
            </a:fld>
            <a:endParaRPr lang="en-US" altLang="en-US"/>
          </a:p>
        </p:txBody>
      </p:sp>
      <p:sp>
        <p:nvSpPr>
          <p:cNvPr id="5" name="Rectangle 4"/>
          <p:cNvSpPr/>
          <p:nvPr/>
        </p:nvSpPr>
        <p:spPr>
          <a:xfrm>
            <a:off x="5562600" y="6019800"/>
            <a:ext cx="20193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15000" y="6172200"/>
            <a:ext cx="20193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end="2078.1376"/>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187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806450"/>
          </a:xfrm>
        </p:spPr>
        <p:txBody>
          <a:bodyPr/>
          <a:lstStyle/>
          <a:p>
            <a:r>
              <a:rPr lang="en-US" b="1" dirty="0" smtClean="0">
                <a:latin typeface="+mn-lt"/>
                <a:cs typeface="Arial" panose="020B0604020202020204" pitchFamily="34" charset="0"/>
              </a:rPr>
              <a:t>Streamlines procedures	</a:t>
            </a:r>
            <a:endParaRPr lang="en-US" b="1" dirty="0">
              <a:latin typeface="+mn-lt"/>
              <a:cs typeface="Arial" panose="020B0604020202020204" pitchFamily="34" charset="0"/>
            </a:endParaRPr>
          </a:p>
        </p:txBody>
      </p:sp>
      <p:sp>
        <p:nvSpPr>
          <p:cNvPr id="3" name="Content Placeholder 2"/>
          <p:cNvSpPr>
            <a:spLocks noGrp="1"/>
          </p:cNvSpPr>
          <p:nvPr>
            <p:ph idx="1"/>
          </p:nvPr>
        </p:nvSpPr>
        <p:spPr>
          <a:xfrm>
            <a:off x="304800" y="1447800"/>
            <a:ext cx="8229600" cy="4152900"/>
          </a:xfrm>
        </p:spPr>
        <p:txBody>
          <a:bodyPr/>
          <a:lstStyle/>
          <a:p>
            <a:pPr lvl="1"/>
            <a:r>
              <a:rPr lang="en-US" sz="2400" dirty="0" smtClean="0">
                <a:latin typeface="Arial" panose="020B0604020202020204" pitchFamily="34" charset="0"/>
                <a:cs typeface="Arial" panose="020B0604020202020204" pitchFamily="34" charset="0"/>
              </a:rPr>
              <a:t>“</a:t>
            </a:r>
            <a:r>
              <a:rPr lang="en-US" sz="2400" dirty="0" smtClean="0">
                <a:latin typeface="+mj-lt"/>
                <a:cs typeface="Arial" panose="020B0604020202020204" pitchFamily="34" charset="0"/>
              </a:rPr>
              <a:t>Wait, are we screening children UP to five years old, or THROUGH five years old?”</a:t>
            </a:r>
          </a:p>
          <a:p>
            <a:pPr lvl="1"/>
            <a:endParaRPr lang="en-US" sz="2400" dirty="0" smtClean="0">
              <a:latin typeface="+mj-lt"/>
              <a:cs typeface="Arial" panose="020B0604020202020204" pitchFamily="34" charset="0"/>
            </a:endParaRPr>
          </a:p>
          <a:p>
            <a:pPr lvl="1"/>
            <a:r>
              <a:rPr lang="en-US" sz="2400" dirty="0">
                <a:latin typeface="+mj-lt"/>
                <a:cs typeface="Arial" panose="020B0604020202020204" pitchFamily="34" charset="0"/>
              </a:rPr>
              <a:t> </a:t>
            </a:r>
            <a:r>
              <a:rPr lang="en-US" sz="2400" dirty="0" smtClean="0">
                <a:latin typeface="+mj-lt"/>
                <a:cs typeface="Arial" panose="020B0604020202020204" pitchFamily="34" charset="0"/>
              </a:rPr>
              <a:t>“Who is responsible for scoring these forms? They keep getting handed to me un-scored.”</a:t>
            </a:r>
          </a:p>
          <a:p>
            <a:pPr marL="274637" lvl="1" indent="0">
              <a:buNone/>
            </a:pPr>
            <a:endParaRPr lang="en-US" sz="2400" dirty="0" smtClean="0">
              <a:latin typeface="+mj-lt"/>
              <a:cs typeface="Arial" panose="020B0604020202020204" pitchFamily="34" charset="0"/>
            </a:endParaRPr>
          </a:p>
          <a:p>
            <a:pPr lvl="1"/>
            <a:r>
              <a:rPr lang="en-US" sz="2400" dirty="0" smtClean="0">
                <a:latin typeface="+mj-lt"/>
                <a:cs typeface="Arial" panose="020B0604020202020204" pitchFamily="34" charset="0"/>
              </a:rPr>
              <a:t>“This child is 4 and was born 6 weeks premature- am I supposed to give his parent the form for his chronological age, or his adjusted age?”</a:t>
            </a:r>
          </a:p>
          <a:p>
            <a:pPr lvl="1"/>
            <a:endParaRPr lang="en-US" sz="2400" dirty="0" smtClean="0">
              <a:latin typeface="+mj-lt"/>
            </a:endParaRPr>
          </a:p>
          <a:p>
            <a:pPr lvl="1"/>
            <a:endParaRPr lang="en-US" dirty="0" smtClean="0"/>
          </a:p>
          <a:p>
            <a:pPr lvl="1"/>
            <a:endParaRPr lang="en-US" dirty="0"/>
          </a:p>
        </p:txBody>
      </p:sp>
      <p:sp>
        <p:nvSpPr>
          <p:cNvPr id="4" name="Slide Number Placeholder 3"/>
          <p:cNvSpPr>
            <a:spLocks noGrp="1"/>
          </p:cNvSpPr>
          <p:nvPr>
            <p:ph type="sldNum" sz="quarter" idx="11"/>
          </p:nvPr>
        </p:nvSpPr>
        <p:spPr/>
        <p:txBody>
          <a:bodyPr/>
          <a:lstStyle/>
          <a:p>
            <a:pPr>
              <a:defRPr/>
            </a:pPr>
            <a:fld id="{05DF2FA6-71AA-46DE-906F-1ED3DD04D1C6}" type="slidenum">
              <a:rPr lang="en-US" altLang="en-US" smtClean="0"/>
              <a:pPr>
                <a:defRPr/>
              </a:pPr>
              <a:t>6</a:t>
            </a:fld>
            <a:endParaRPr lang="en-US" altLang="en-US"/>
          </a:p>
        </p:txBody>
      </p:sp>
      <p:sp>
        <p:nvSpPr>
          <p:cNvPr id="5" name="Rectangle 4"/>
          <p:cNvSpPr/>
          <p:nvPr/>
        </p:nvSpPr>
        <p:spPr>
          <a:xfrm>
            <a:off x="5562600" y="6019800"/>
            <a:ext cx="20193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1"/>
            <p:extLst>
              <p:ext uri="{DAA4B4D4-6D71-4841-9C94-3DE7FCFB9230}">
                <p14:media xmlns:p14="http://schemas.microsoft.com/office/powerpoint/2010/main" r:embed="rId2">
                  <p14:trim st="2884.0596" end="3699.1203"/>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574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806450"/>
          </a:xfrm>
        </p:spPr>
        <p:txBody>
          <a:bodyPr/>
          <a:lstStyle/>
          <a:p>
            <a:r>
              <a:rPr lang="en-US" b="1" dirty="0" smtClean="0">
                <a:latin typeface="+mj-lt"/>
                <a:cs typeface="Arial" panose="020B0604020202020204" pitchFamily="34" charset="0"/>
              </a:rPr>
              <a:t>Taking the time now will…</a:t>
            </a:r>
            <a:endParaRPr lang="en-US" b="1" dirty="0">
              <a:latin typeface="+mj-lt"/>
              <a:cs typeface="Arial" panose="020B0604020202020204" pitchFamily="34" charset="0"/>
            </a:endParaRPr>
          </a:p>
        </p:txBody>
      </p:sp>
      <p:sp>
        <p:nvSpPr>
          <p:cNvPr id="3" name="Content Placeholder 2"/>
          <p:cNvSpPr>
            <a:spLocks noGrp="1"/>
          </p:cNvSpPr>
          <p:nvPr>
            <p:ph idx="1"/>
          </p:nvPr>
        </p:nvSpPr>
        <p:spPr>
          <a:xfrm>
            <a:off x="304800" y="1295400"/>
            <a:ext cx="8534400" cy="4152900"/>
          </a:xfrm>
        </p:spPr>
        <p:txBody>
          <a:bodyPr/>
          <a:lstStyle/>
          <a:p>
            <a:pPr>
              <a:buFont typeface="Wingdings" panose="05000000000000000000" pitchFamily="2" charset="2"/>
              <a:buChar char="§"/>
            </a:pPr>
            <a:r>
              <a:rPr lang="en-US" dirty="0" smtClean="0">
                <a:latin typeface="+mn-lt"/>
                <a:cs typeface="Arial" panose="020B0604020202020204" pitchFamily="34" charset="0"/>
              </a:rPr>
              <a:t>Make sure everyone is on-board</a:t>
            </a:r>
          </a:p>
          <a:p>
            <a:pPr>
              <a:buFont typeface="Wingdings" panose="05000000000000000000" pitchFamily="2" charset="2"/>
              <a:buChar char="§"/>
            </a:pPr>
            <a:endParaRPr lang="en-US" dirty="0" smtClean="0">
              <a:latin typeface="+mn-lt"/>
              <a:cs typeface="Arial" panose="020B0604020202020204" pitchFamily="34" charset="0"/>
            </a:endParaRPr>
          </a:p>
          <a:p>
            <a:pPr>
              <a:buFont typeface="Wingdings" panose="05000000000000000000" pitchFamily="2" charset="2"/>
              <a:buChar char="§"/>
            </a:pPr>
            <a:r>
              <a:rPr lang="en-US" dirty="0" smtClean="0">
                <a:latin typeface="+mn-lt"/>
                <a:cs typeface="Arial" panose="020B0604020202020204" pitchFamily="34" charset="0"/>
              </a:rPr>
              <a:t>Encourage you to think about small but critical details</a:t>
            </a:r>
          </a:p>
          <a:p>
            <a:pPr>
              <a:buFont typeface="Wingdings" panose="05000000000000000000" pitchFamily="2" charset="2"/>
              <a:buChar char="§"/>
            </a:pPr>
            <a:endParaRPr lang="en-US" dirty="0" smtClean="0">
              <a:latin typeface="+mn-lt"/>
              <a:cs typeface="Arial" panose="020B0604020202020204" pitchFamily="34" charset="0"/>
            </a:endParaRPr>
          </a:p>
          <a:p>
            <a:pPr>
              <a:buFont typeface="Wingdings" panose="05000000000000000000" pitchFamily="2" charset="2"/>
              <a:buChar char="§"/>
            </a:pPr>
            <a:r>
              <a:rPr lang="en-US" dirty="0" smtClean="0">
                <a:latin typeface="+mn-lt"/>
                <a:cs typeface="Arial" panose="020B0604020202020204" pitchFamily="34" charset="0"/>
              </a:rPr>
              <a:t>Ensure the right people are trained for the right tasks</a:t>
            </a:r>
          </a:p>
          <a:p>
            <a:pPr>
              <a:buFont typeface="Wingdings" panose="05000000000000000000" pitchFamily="2" charset="2"/>
              <a:buChar char="§"/>
            </a:pPr>
            <a:endParaRPr lang="en-US" dirty="0" smtClean="0">
              <a:latin typeface="+mn-lt"/>
              <a:cs typeface="Arial" panose="020B0604020202020204" pitchFamily="34" charset="0"/>
            </a:endParaRPr>
          </a:p>
          <a:p>
            <a:pPr>
              <a:buFont typeface="Wingdings" panose="05000000000000000000" pitchFamily="2" charset="2"/>
              <a:buChar char="§"/>
            </a:pPr>
            <a:r>
              <a:rPr lang="en-US" dirty="0" smtClean="0">
                <a:latin typeface="+mn-lt"/>
                <a:cs typeface="Arial" panose="020B0604020202020204" pitchFamily="34" charset="0"/>
              </a:rPr>
              <a:t>Reduce confusion over procedures</a:t>
            </a:r>
          </a:p>
          <a:p>
            <a:pPr>
              <a:buFont typeface="Wingdings" panose="05000000000000000000" pitchFamily="2" charset="2"/>
              <a:buChar char="§"/>
            </a:pPr>
            <a:endParaRPr lang="en-US" dirty="0" smtClean="0">
              <a:latin typeface="+mn-lt"/>
              <a:cs typeface="Arial" panose="020B0604020202020204" pitchFamily="34" charset="0"/>
            </a:endParaRPr>
          </a:p>
          <a:p>
            <a:pPr>
              <a:buFont typeface="Wingdings" panose="05000000000000000000" pitchFamily="2" charset="2"/>
              <a:buChar char="§"/>
            </a:pPr>
            <a:r>
              <a:rPr lang="en-US" dirty="0" smtClean="0">
                <a:latin typeface="+mn-lt"/>
                <a:cs typeface="Arial" panose="020B0604020202020204" pitchFamily="34" charset="0"/>
              </a:rPr>
              <a:t>Think through how any problems that arise will be addressed</a:t>
            </a:r>
            <a:endParaRPr lang="en-US" dirty="0">
              <a:latin typeface="+mn-lt"/>
            </a:endParaRPr>
          </a:p>
        </p:txBody>
      </p:sp>
      <p:sp>
        <p:nvSpPr>
          <p:cNvPr id="4" name="Slide Number Placeholder 3"/>
          <p:cNvSpPr>
            <a:spLocks noGrp="1"/>
          </p:cNvSpPr>
          <p:nvPr>
            <p:ph type="sldNum" sz="quarter" idx="11"/>
          </p:nvPr>
        </p:nvSpPr>
        <p:spPr/>
        <p:txBody>
          <a:bodyPr/>
          <a:lstStyle/>
          <a:p>
            <a:pPr>
              <a:defRPr/>
            </a:pPr>
            <a:fld id="{05DF2FA6-71AA-46DE-906F-1ED3DD04D1C6}" type="slidenum">
              <a:rPr lang="en-US" altLang="en-US" smtClean="0"/>
              <a:pPr>
                <a:defRPr/>
              </a:pPr>
              <a:t>7</a:t>
            </a:fld>
            <a:endParaRPr lang="en-US" altLang="en-US"/>
          </a:p>
        </p:txBody>
      </p:sp>
      <p:sp>
        <p:nvSpPr>
          <p:cNvPr id="5" name="Rectangle 4"/>
          <p:cNvSpPr/>
          <p:nvPr/>
        </p:nvSpPr>
        <p:spPr>
          <a:xfrm>
            <a:off x="5562600" y="6019800"/>
            <a:ext cx="20193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716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806450"/>
          </a:xfrm>
        </p:spPr>
        <p:txBody>
          <a:bodyPr/>
          <a:lstStyle/>
          <a:p>
            <a:r>
              <a:rPr lang="en-US" b="1" dirty="0" smtClean="0">
                <a:latin typeface="+mj-lt"/>
                <a:cs typeface="Arial" panose="020B0604020202020204" pitchFamily="34" charset="0"/>
              </a:rPr>
              <a:t>Other screening plan resources	</a:t>
            </a:r>
            <a:endParaRPr lang="en-US" b="1" dirty="0">
              <a:latin typeface="+mj-lt"/>
              <a:cs typeface="Arial" panose="020B0604020202020204" pitchFamily="34" charset="0"/>
            </a:endParaRPr>
          </a:p>
        </p:txBody>
      </p:sp>
      <p:sp>
        <p:nvSpPr>
          <p:cNvPr id="3" name="Content Placeholder 2"/>
          <p:cNvSpPr>
            <a:spLocks noGrp="1"/>
          </p:cNvSpPr>
          <p:nvPr>
            <p:ph idx="1"/>
          </p:nvPr>
        </p:nvSpPr>
        <p:spPr>
          <a:xfrm>
            <a:off x="381000" y="1295400"/>
            <a:ext cx="8229600" cy="4625976"/>
          </a:xfrm>
        </p:spPr>
        <p:txBody>
          <a:bodyPr>
            <a:normAutofit/>
          </a:bodyPr>
          <a:lstStyle/>
          <a:p>
            <a:r>
              <a:rPr lang="en-US" dirty="0" smtClean="0">
                <a:latin typeface="Arial" panose="020B0604020202020204" pitchFamily="34" charset="0"/>
                <a:cs typeface="Arial" panose="020B0604020202020204" pitchFamily="34" charset="0"/>
              </a:rPr>
              <a:t> </a:t>
            </a:r>
            <a:r>
              <a:rPr lang="en-US" dirty="0" smtClean="0">
                <a:latin typeface="+mj-lt"/>
                <a:cs typeface="Arial" panose="020B0604020202020204" pitchFamily="34" charset="0"/>
              </a:rPr>
              <a:t>This </a:t>
            </a:r>
            <a:r>
              <a:rPr lang="en-US" dirty="0" err="1">
                <a:latin typeface="+mj-lt"/>
                <a:cs typeface="Arial" panose="020B0604020202020204" pitchFamily="34" charset="0"/>
              </a:rPr>
              <a:t>P</a:t>
            </a:r>
            <a:r>
              <a:rPr lang="en-US" dirty="0" err="1" smtClean="0">
                <a:latin typeface="+mj-lt"/>
                <a:cs typeface="Arial" panose="020B0604020202020204" pitchFamily="34" charset="0"/>
              </a:rPr>
              <a:t>owerpoint</a:t>
            </a:r>
            <a:r>
              <a:rPr lang="en-US" dirty="0" smtClean="0">
                <a:latin typeface="+mj-lt"/>
                <a:cs typeface="Arial" panose="020B0604020202020204" pitchFamily="34" charset="0"/>
              </a:rPr>
              <a:t> is first in a series. Find the rest of the presentations in the series at </a:t>
            </a:r>
            <a:r>
              <a:rPr lang="en-US" dirty="0" smtClean="0">
                <a:latin typeface="+mj-lt"/>
                <a:cs typeface="Arial" panose="020B0604020202020204" pitchFamily="34" charset="0"/>
                <a:hlinkClick r:id="rId3"/>
              </a:rPr>
              <a:t>www.theswyc.org</a:t>
            </a:r>
            <a:r>
              <a:rPr lang="en-US" dirty="0" smtClean="0">
                <a:latin typeface="+mj-lt"/>
                <a:cs typeface="Arial" panose="020B0604020202020204" pitchFamily="34" charset="0"/>
              </a:rPr>
              <a:t>.</a:t>
            </a:r>
          </a:p>
          <a:p>
            <a:endParaRPr lang="en-US" dirty="0" smtClean="0">
              <a:latin typeface="+mj-lt"/>
              <a:cs typeface="Arial" panose="020B0604020202020204" pitchFamily="34" charset="0"/>
            </a:endParaRPr>
          </a:p>
          <a:p>
            <a:r>
              <a:rPr lang="en-US" dirty="0">
                <a:latin typeface="+mj-lt"/>
                <a:cs typeface="Arial" panose="020B0604020202020204" pitchFamily="34" charset="0"/>
              </a:rPr>
              <a:t> </a:t>
            </a:r>
            <a:r>
              <a:rPr lang="en-US" dirty="0" smtClean="0">
                <a:latin typeface="+mj-lt"/>
                <a:cs typeface="Arial" panose="020B0604020202020204" pitchFamily="34" charset="0"/>
              </a:rPr>
              <a:t>Children’s Hospital has created an online resource about creating a screening plan </a:t>
            </a:r>
            <a:r>
              <a:rPr lang="en-US" dirty="0">
                <a:latin typeface="+mj-lt"/>
                <a:cs typeface="Arial" panose="020B0604020202020204" pitchFamily="34" charset="0"/>
              </a:rPr>
              <a:t>using the PEDS: </a:t>
            </a:r>
            <a:r>
              <a:rPr lang="en-US" dirty="0">
                <a:latin typeface="+mj-lt"/>
                <a:cs typeface="Arial" panose="020B0604020202020204" pitchFamily="34" charset="0"/>
                <a:hlinkClick r:id="rId4"/>
              </a:rPr>
              <a:t>http://</a:t>
            </a:r>
            <a:r>
              <a:rPr lang="en-US" dirty="0" smtClean="0">
                <a:latin typeface="+mj-lt"/>
                <a:cs typeface="Arial" panose="020B0604020202020204" pitchFamily="34" charset="0"/>
                <a:hlinkClick r:id="rId4"/>
              </a:rPr>
              <a:t>www.childrenshospital.org/developmental-screening/how-to-implement</a:t>
            </a:r>
            <a:endParaRPr lang="en-US" dirty="0" smtClean="0">
              <a:latin typeface="+mj-lt"/>
              <a:cs typeface="Arial" panose="020B0604020202020204" pitchFamily="34" charset="0"/>
            </a:endParaRPr>
          </a:p>
          <a:p>
            <a:pPr marL="0" indent="0">
              <a:buNone/>
            </a:pPr>
            <a:endParaRPr lang="en-US" dirty="0" smtClean="0">
              <a:latin typeface="+mj-lt"/>
              <a:cs typeface="Arial" panose="020B0604020202020204" pitchFamily="34" charset="0"/>
            </a:endParaRPr>
          </a:p>
          <a:p>
            <a:r>
              <a:rPr lang="en-US" dirty="0" smtClean="0">
                <a:latin typeface="+mj-lt"/>
                <a:cs typeface="Arial" panose="020B0604020202020204" pitchFamily="34" charset="0"/>
              </a:rPr>
              <a:t>The ASQ </a:t>
            </a:r>
            <a:r>
              <a:rPr lang="en-US" dirty="0">
                <a:latin typeface="+mj-lt"/>
                <a:cs typeface="Arial" panose="020B0604020202020204" pitchFamily="34" charset="0"/>
              </a:rPr>
              <a:t>provides implementation tips </a:t>
            </a:r>
            <a:r>
              <a:rPr lang="en-US" dirty="0" smtClean="0">
                <a:latin typeface="+mj-lt"/>
                <a:cs typeface="Arial" panose="020B0604020202020204" pitchFamily="34" charset="0"/>
              </a:rPr>
              <a:t>here</a:t>
            </a:r>
            <a:r>
              <a:rPr lang="en-US" dirty="0">
                <a:latin typeface="+mj-lt"/>
                <a:cs typeface="Arial" panose="020B0604020202020204" pitchFamily="34" charset="0"/>
              </a:rPr>
              <a:t>: </a:t>
            </a:r>
            <a:r>
              <a:rPr lang="en-US" dirty="0">
                <a:latin typeface="+mj-lt"/>
                <a:cs typeface="Arial" panose="020B0604020202020204" pitchFamily="34" charset="0"/>
                <a:hlinkClick r:id="rId5"/>
              </a:rPr>
              <a:t>http://</a:t>
            </a:r>
            <a:r>
              <a:rPr lang="en-US" dirty="0" smtClean="0">
                <a:latin typeface="+mj-lt"/>
                <a:cs typeface="Arial" panose="020B0604020202020204" pitchFamily="34" charset="0"/>
                <a:hlinkClick r:id="rId5"/>
              </a:rPr>
              <a:t>agesandstages.com/wp-content/uploads/2015/06/Tips-for-ASQ-in-Pediatric-Practices.pdf</a:t>
            </a:r>
            <a:endParaRPr lang="en-US" dirty="0" smtClean="0">
              <a:latin typeface="+mj-lt"/>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05DF2FA6-71AA-46DE-906F-1ED3DD04D1C6}" type="slidenum">
              <a:rPr lang="en-US" altLang="en-US" smtClean="0"/>
              <a:pPr>
                <a:defRPr/>
              </a:pPr>
              <a:t>8</a:t>
            </a:fld>
            <a:endParaRPr lang="en-US" altLang="en-US"/>
          </a:p>
        </p:txBody>
      </p:sp>
      <p:sp>
        <p:nvSpPr>
          <p:cNvPr id="5" name="Rectangle 4"/>
          <p:cNvSpPr/>
          <p:nvPr/>
        </p:nvSpPr>
        <p:spPr>
          <a:xfrm>
            <a:off x="5562600" y="6019800"/>
            <a:ext cx="20193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738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648200" y="1524000"/>
            <a:ext cx="4114800" cy="4101084"/>
          </a:xfrm>
        </p:spPr>
      </p:pic>
      <p:sp>
        <p:nvSpPr>
          <p:cNvPr id="4" name="Slide Number Placeholder 3"/>
          <p:cNvSpPr>
            <a:spLocks noGrp="1"/>
          </p:cNvSpPr>
          <p:nvPr>
            <p:ph type="sldNum" sz="quarter" idx="11"/>
          </p:nvPr>
        </p:nvSpPr>
        <p:spPr/>
        <p:txBody>
          <a:bodyPr/>
          <a:lstStyle/>
          <a:p>
            <a:pPr>
              <a:defRPr/>
            </a:pPr>
            <a:fld id="{05DF2FA6-71AA-46DE-906F-1ED3DD04D1C6}" type="slidenum">
              <a:rPr lang="en-US" altLang="en-US" smtClean="0"/>
              <a:pPr>
                <a:defRPr/>
              </a:pPr>
              <a:t>9</a:t>
            </a:fld>
            <a:endParaRPr lang="en-US" altLang="en-US"/>
          </a:p>
        </p:txBody>
      </p:sp>
      <p:sp>
        <p:nvSpPr>
          <p:cNvPr id="6" name="Rectangle 5"/>
          <p:cNvSpPr/>
          <p:nvPr/>
        </p:nvSpPr>
        <p:spPr>
          <a:xfrm>
            <a:off x="5562600" y="6019800"/>
            <a:ext cx="20193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3" name="TextBox 2"/>
          <p:cNvSpPr txBox="1"/>
          <p:nvPr/>
        </p:nvSpPr>
        <p:spPr>
          <a:xfrm>
            <a:off x="152400" y="1676400"/>
            <a:ext cx="4191000" cy="2246769"/>
          </a:xfrm>
          <a:prstGeom prst="rect">
            <a:avLst/>
          </a:prstGeom>
          <a:noFill/>
        </p:spPr>
        <p:txBody>
          <a:bodyPr wrap="square" rtlCol="0">
            <a:spAutoFit/>
          </a:bodyPr>
          <a:lstStyle/>
          <a:p>
            <a:r>
              <a:rPr lang="en-US" dirty="0" smtClean="0">
                <a:solidFill>
                  <a:schemeClr val="bg2"/>
                </a:solidFill>
                <a:latin typeface="+mj-lt"/>
              </a:rPr>
              <a:t>We’d appreciate your feedback on this </a:t>
            </a:r>
            <a:r>
              <a:rPr lang="en-US" dirty="0" err="1" smtClean="0">
                <a:solidFill>
                  <a:schemeClr val="bg2"/>
                </a:solidFill>
                <a:latin typeface="+mj-lt"/>
              </a:rPr>
              <a:t>powerpoint</a:t>
            </a:r>
            <a:r>
              <a:rPr lang="en-US" dirty="0" smtClean="0">
                <a:solidFill>
                  <a:schemeClr val="bg2"/>
                </a:solidFill>
                <a:latin typeface="+mj-lt"/>
              </a:rPr>
              <a:t>!</a:t>
            </a:r>
          </a:p>
          <a:p>
            <a:endParaRPr lang="en-US" dirty="0" smtClean="0">
              <a:solidFill>
                <a:schemeClr val="bg2"/>
              </a:solidFill>
              <a:latin typeface="+mj-lt"/>
            </a:endParaRPr>
          </a:p>
          <a:p>
            <a:r>
              <a:rPr lang="en-US" dirty="0" smtClean="0">
                <a:solidFill>
                  <a:schemeClr val="bg2"/>
                </a:solidFill>
                <a:latin typeface="+mj-lt"/>
              </a:rPr>
              <a:t>Answer two quick satisfaction questions here: </a:t>
            </a:r>
            <a:r>
              <a:rPr lang="en-US" u="sng" dirty="0">
                <a:latin typeface="+mj-lt"/>
                <a:hlinkClick r:id="rId7"/>
              </a:rPr>
              <a:t>https://www.surveymonkey.com/r/XQ22CQZ</a:t>
            </a:r>
            <a:r>
              <a:rPr lang="en-US" dirty="0" smtClean="0">
                <a:latin typeface="+mj-lt"/>
              </a:rPr>
              <a:t> </a:t>
            </a:r>
            <a:endParaRPr lang="en-US" dirty="0">
              <a:latin typeface="+mj-lt"/>
            </a:endParaRPr>
          </a:p>
        </p:txBody>
      </p:sp>
    </p:spTree>
    <p:extLst>
      <p:ext uri="{BB962C8B-B14F-4D97-AF65-F5344CB8AC3E}">
        <p14:creationId xmlns:p14="http://schemas.microsoft.com/office/powerpoint/2010/main" val="25934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TMC Theme">
      <a:dk1>
        <a:sysClr val="windowText" lastClr="000000"/>
      </a:dk1>
      <a:lt1>
        <a:sysClr val="window" lastClr="FFFFFF"/>
      </a:lt1>
      <a:dk2>
        <a:srgbClr val="4A90CE"/>
      </a:dk2>
      <a:lt2>
        <a:srgbClr val="183A68"/>
      </a:lt2>
      <a:accent1>
        <a:srgbClr val="FFFFFF"/>
      </a:accent1>
      <a:accent2>
        <a:srgbClr val="808080"/>
      </a:accent2>
      <a:accent3>
        <a:srgbClr val="2B4464"/>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TMC Theme">
      <a:dk1>
        <a:sysClr val="windowText" lastClr="000000"/>
      </a:dk1>
      <a:lt1>
        <a:sysClr val="window" lastClr="FFFFFF"/>
      </a:lt1>
      <a:dk2>
        <a:srgbClr val="4A90CE"/>
      </a:dk2>
      <a:lt2>
        <a:srgbClr val="183A68"/>
      </a:lt2>
      <a:accent1>
        <a:srgbClr val="FFFFFF"/>
      </a:accent1>
      <a:accent2>
        <a:srgbClr val="808080"/>
      </a:accent2>
      <a:accent3>
        <a:srgbClr val="2B4464"/>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70841</TotalTime>
  <Words>1093</Words>
  <Application>Microsoft Office PowerPoint</Application>
  <PresentationFormat>On-screen Show (4:3)</PresentationFormat>
  <Paragraphs>97</Paragraphs>
  <Slides>9</Slides>
  <Notes>9</Notes>
  <HiddenSlides>0</HiddenSlides>
  <MMClips>8</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1_Office Theme</vt:lpstr>
      <vt:lpstr>2_Office Theme</vt:lpstr>
      <vt:lpstr>Creating a SWYC Screening Plan, Part 1/5 What is a screening plan,  and why do you need one?</vt:lpstr>
      <vt:lpstr>Parts of this Powerpoint series</vt:lpstr>
      <vt:lpstr>What is a screening plan?</vt:lpstr>
      <vt:lpstr>Helps ensure everyone is on board</vt:lpstr>
      <vt:lpstr>Prepares you for common misconceptions and frustrations</vt:lpstr>
      <vt:lpstr>Streamlines procedures </vt:lpstr>
      <vt:lpstr>Taking the time now will…</vt:lpstr>
      <vt:lpstr>Other screening plan resources </vt:lpstr>
      <vt:lpstr>PowerPoint Presentation</vt:lpstr>
    </vt:vector>
  </TitlesOfParts>
  <Company>뿿죐뿿젰뿿��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Floating Hospital for Children:  Title goes here</dc:title>
  <dc:creator>Lori Salmeri</dc:creator>
  <cp:lastModifiedBy>Mattern</cp:lastModifiedBy>
  <cp:revision>358</cp:revision>
  <cp:lastPrinted>2016-10-27T13:29:08Z</cp:lastPrinted>
  <dcterms:created xsi:type="dcterms:W3CDTF">2008-02-20T04:28:07Z</dcterms:created>
  <dcterms:modified xsi:type="dcterms:W3CDTF">2017-01-23T17:28:20Z</dcterms:modified>
</cp:coreProperties>
</file>